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6256000" cy="9144000"/>
  <p:notesSz cx="16256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82" y="102"/>
      </p:cViewPr>
      <p:guideLst>
        <p:guide orient="horz" pos="2880"/>
        <p:guide pos="5120"/>
        <p:guide orient="horz"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13A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13A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13A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04356" y="3833710"/>
            <a:ext cx="206375" cy="914400"/>
          </a:xfrm>
          <a:custGeom>
            <a:avLst/>
            <a:gdLst/>
            <a:ahLst/>
            <a:cxnLst/>
            <a:rect l="l" t="t" r="r" b="b"/>
            <a:pathLst>
              <a:path w="206375" h="914400">
                <a:moveTo>
                  <a:pt x="205955" y="0"/>
                </a:moveTo>
                <a:lnTo>
                  <a:pt x="0" y="56781"/>
                </a:lnTo>
                <a:lnTo>
                  <a:pt x="0" y="914222"/>
                </a:lnTo>
                <a:lnTo>
                  <a:pt x="205955" y="914222"/>
                </a:lnTo>
                <a:lnTo>
                  <a:pt x="205955" y="0"/>
                </a:lnTo>
                <a:close/>
              </a:path>
            </a:pathLst>
          </a:custGeom>
          <a:solidFill>
            <a:srgbClr val="31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61239" y="4069550"/>
            <a:ext cx="636270" cy="678815"/>
          </a:xfrm>
          <a:custGeom>
            <a:avLst/>
            <a:gdLst/>
            <a:ahLst/>
            <a:cxnLst/>
            <a:rect l="l" t="t" r="r" b="b"/>
            <a:pathLst>
              <a:path w="636270" h="678814">
                <a:moveTo>
                  <a:pt x="619991" y="166611"/>
                </a:moveTo>
                <a:lnTo>
                  <a:pt x="324738" y="166611"/>
                </a:lnTo>
                <a:lnTo>
                  <a:pt x="372602" y="177054"/>
                </a:lnTo>
                <a:lnTo>
                  <a:pt x="405055" y="206454"/>
                </a:lnTo>
                <a:lnTo>
                  <a:pt x="423499" y="251918"/>
                </a:lnTo>
                <a:lnTo>
                  <a:pt x="429336" y="310553"/>
                </a:lnTo>
                <a:lnTo>
                  <a:pt x="429336" y="678383"/>
                </a:lnTo>
                <a:lnTo>
                  <a:pt x="636041" y="678383"/>
                </a:lnTo>
                <a:lnTo>
                  <a:pt x="636041" y="286143"/>
                </a:lnTo>
                <a:lnTo>
                  <a:pt x="632378" y="224973"/>
                </a:lnTo>
                <a:lnTo>
                  <a:pt x="621757" y="171392"/>
                </a:lnTo>
                <a:lnTo>
                  <a:pt x="619991" y="166611"/>
                </a:lnTo>
                <a:close/>
              </a:path>
              <a:path w="636270" h="678814">
                <a:moveTo>
                  <a:pt x="179298" y="14947"/>
                </a:moveTo>
                <a:lnTo>
                  <a:pt x="0" y="14947"/>
                </a:lnTo>
                <a:lnTo>
                  <a:pt x="2221" y="61605"/>
                </a:lnTo>
                <a:lnTo>
                  <a:pt x="3951" y="112161"/>
                </a:lnTo>
                <a:lnTo>
                  <a:pt x="5066" y="166611"/>
                </a:lnTo>
                <a:lnTo>
                  <a:pt x="5473" y="226377"/>
                </a:lnTo>
                <a:lnTo>
                  <a:pt x="5727" y="226377"/>
                </a:lnTo>
                <a:lnTo>
                  <a:pt x="5727" y="678129"/>
                </a:lnTo>
                <a:lnTo>
                  <a:pt x="211683" y="678129"/>
                </a:lnTo>
                <a:lnTo>
                  <a:pt x="211683" y="295363"/>
                </a:lnTo>
                <a:lnTo>
                  <a:pt x="212001" y="280861"/>
                </a:lnTo>
                <a:lnTo>
                  <a:pt x="233477" y="215672"/>
                </a:lnTo>
                <a:lnTo>
                  <a:pt x="286100" y="173346"/>
                </a:lnTo>
                <a:lnTo>
                  <a:pt x="324738" y="166611"/>
                </a:lnTo>
                <a:lnTo>
                  <a:pt x="619991" y="166611"/>
                </a:lnTo>
                <a:lnTo>
                  <a:pt x="604726" y="125293"/>
                </a:lnTo>
                <a:lnTo>
                  <a:pt x="593820" y="106845"/>
                </a:lnTo>
                <a:lnTo>
                  <a:pt x="188760" y="106845"/>
                </a:lnTo>
                <a:lnTo>
                  <a:pt x="179298" y="14947"/>
                </a:lnTo>
                <a:close/>
              </a:path>
              <a:path w="636270" h="678814">
                <a:moveTo>
                  <a:pt x="398703" y="0"/>
                </a:moveTo>
                <a:lnTo>
                  <a:pt x="337149" y="6951"/>
                </a:lnTo>
                <a:lnTo>
                  <a:pt x="286162" y="25129"/>
                </a:lnTo>
                <a:lnTo>
                  <a:pt x="245432" y="50516"/>
                </a:lnTo>
                <a:lnTo>
                  <a:pt x="214647" y="79093"/>
                </a:lnTo>
                <a:lnTo>
                  <a:pt x="193497" y="106845"/>
                </a:lnTo>
                <a:lnTo>
                  <a:pt x="593820" y="106845"/>
                </a:lnTo>
                <a:lnTo>
                  <a:pt x="553634" y="55128"/>
                </a:lnTo>
                <a:lnTo>
                  <a:pt x="520670" y="30853"/>
                </a:lnTo>
                <a:lnTo>
                  <a:pt x="483495" y="13642"/>
                </a:lnTo>
                <a:lnTo>
                  <a:pt x="442656" y="3393"/>
                </a:lnTo>
                <a:lnTo>
                  <a:pt x="398703" y="0"/>
                </a:lnTo>
                <a:close/>
              </a:path>
            </a:pathLst>
          </a:custGeom>
          <a:solidFill>
            <a:srgbClr val="31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074979" y="3905440"/>
            <a:ext cx="438150" cy="857250"/>
          </a:xfrm>
          <a:custGeom>
            <a:avLst/>
            <a:gdLst/>
            <a:ahLst/>
            <a:cxnLst/>
            <a:rect l="l" t="t" r="r" b="b"/>
            <a:pathLst>
              <a:path w="438150" h="857250">
                <a:moveTo>
                  <a:pt x="290131" y="0"/>
                </a:moveTo>
                <a:lnTo>
                  <a:pt x="88163" y="55778"/>
                </a:lnTo>
                <a:lnTo>
                  <a:pt x="88163" y="179057"/>
                </a:lnTo>
                <a:lnTo>
                  <a:pt x="0" y="179057"/>
                </a:lnTo>
                <a:lnTo>
                  <a:pt x="0" y="330720"/>
                </a:lnTo>
                <a:lnTo>
                  <a:pt x="88163" y="330720"/>
                </a:lnTo>
                <a:lnTo>
                  <a:pt x="88163" y="602919"/>
                </a:lnTo>
                <a:lnTo>
                  <a:pt x="91789" y="667490"/>
                </a:lnTo>
                <a:lnTo>
                  <a:pt x="102604" y="721436"/>
                </a:lnTo>
                <a:lnTo>
                  <a:pt x="120519" y="765247"/>
                </a:lnTo>
                <a:lnTo>
                  <a:pt x="145440" y="799414"/>
                </a:lnTo>
                <a:lnTo>
                  <a:pt x="211591" y="840940"/>
                </a:lnTo>
                <a:lnTo>
                  <a:pt x="254111" y="852574"/>
                </a:lnTo>
                <a:lnTo>
                  <a:pt x="301840" y="856691"/>
                </a:lnTo>
                <a:lnTo>
                  <a:pt x="342785" y="855336"/>
                </a:lnTo>
                <a:lnTo>
                  <a:pt x="379691" y="851647"/>
                </a:lnTo>
                <a:lnTo>
                  <a:pt x="410854" y="846184"/>
                </a:lnTo>
                <a:lnTo>
                  <a:pt x="434568" y="839508"/>
                </a:lnTo>
                <a:lnTo>
                  <a:pt x="433134" y="688594"/>
                </a:lnTo>
                <a:lnTo>
                  <a:pt x="371817" y="688594"/>
                </a:lnTo>
                <a:lnTo>
                  <a:pt x="333208" y="681582"/>
                </a:lnTo>
                <a:lnTo>
                  <a:pt x="308000" y="660141"/>
                </a:lnTo>
                <a:lnTo>
                  <a:pt x="294279" y="623662"/>
                </a:lnTo>
                <a:lnTo>
                  <a:pt x="290131" y="571538"/>
                </a:lnTo>
                <a:lnTo>
                  <a:pt x="290131" y="330974"/>
                </a:lnTo>
                <a:lnTo>
                  <a:pt x="437807" y="330974"/>
                </a:lnTo>
                <a:lnTo>
                  <a:pt x="437807" y="179311"/>
                </a:lnTo>
                <a:lnTo>
                  <a:pt x="290131" y="179311"/>
                </a:lnTo>
                <a:lnTo>
                  <a:pt x="290131" y="0"/>
                </a:lnTo>
                <a:close/>
              </a:path>
              <a:path w="438150" h="857250">
                <a:moveTo>
                  <a:pt x="433082" y="683107"/>
                </a:moveTo>
                <a:lnTo>
                  <a:pt x="419513" y="685647"/>
                </a:lnTo>
                <a:lnTo>
                  <a:pt x="405993" y="687346"/>
                </a:lnTo>
                <a:lnTo>
                  <a:pt x="390702" y="688297"/>
                </a:lnTo>
                <a:lnTo>
                  <a:pt x="371817" y="688594"/>
                </a:lnTo>
                <a:lnTo>
                  <a:pt x="433134" y="688594"/>
                </a:lnTo>
                <a:lnTo>
                  <a:pt x="433082" y="683107"/>
                </a:lnTo>
                <a:close/>
              </a:path>
            </a:pathLst>
          </a:custGeom>
          <a:solidFill>
            <a:srgbClr val="31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566824" y="4070299"/>
            <a:ext cx="631825" cy="692785"/>
          </a:xfrm>
          <a:custGeom>
            <a:avLst/>
            <a:gdLst/>
            <a:ahLst/>
            <a:cxnLst/>
            <a:rect l="l" t="t" r="r" b="b"/>
            <a:pathLst>
              <a:path w="631825" h="692785">
                <a:moveTo>
                  <a:pt x="335711" y="0"/>
                </a:moveTo>
                <a:lnTo>
                  <a:pt x="280556" y="3762"/>
                </a:lnTo>
                <a:lnTo>
                  <a:pt x="230596" y="14578"/>
                </a:lnTo>
                <a:lnTo>
                  <a:pt x="185755" y="31737"/>
                </a:lnTo>
                <a:lnTo>
                  <a:pt x="145957" y="54530"/>
                </a:lnTo>
                <a:lnTo>
                  <a:pt x="111127" y="82250"/>
                </a:lnTo>
                <a:lnTo>
                  <a:pt x="81187" y="114185"/>
                </a:lnTo>
                <a:lnTo>
                  <a:pt x="56063" y="149628"/>
                </a:lnTo>
                <a:lnTo>
                  <a:pt x="35677" y="187869"/>
                </a:lnTo>
                <a:lnTo>
                  <a:pt x="19954" y="228199"/>
                </a:lnTo>
                <a:lnTo>
                  <a:pt x="8817" y="269910"/>
                </a:lnTo>
                <a:lnTo>
                  <a:pt x="2191" y="312291"/>
                </a:lnTo>
                <a:lnTo>
                  <a:pt x="0" y="354634"/>
                </a:lnTo>
                <a:lnTo>
                  <a:pt x="2668" y="404864"/>
                </a:lnTo>
                <a:lnTo>
                  <a:pt x="10600" y="451700"/>
                </a:lnTo>
                <a:lnTo>
                  <a:pt x="23682" y="494958"/>
                </a:lnTo>
                <a:lnTo>
                  <a:pt x="41802" y="534452"/>
                </a:lnTo>
                <a:lnTo>
                  <a:pt x="64848" y="569996"/>
                </a:lnTo>
                <a:lnTo>
                  <a:pt x="92706" y="601403"/>
                </a:lnTo>
                <a:lnTo>
                  <a:pt x="125265" y="628489"/>
                </a:lnTo>
                <a:lnTo>
                  <a:pt x="162413" y="651066"/>
                </a:lnTo>
                <a:lnTo>
                  <a:pt x="204036" y="668950"/>
                </a:lnTo>
                <a:lnTo>
                  <a:pt x="250022" y="681955"/>
                </a:lnTo>
                <a:lnTo>
                  <a:pt x="300259" y="689894"/>
                </a:lnTo>
                <a:lnTo>
                  <a:pt x="354634" y="692581"/>
                </a:lnTo>
                <a:lnTo>
                  <a:pt x="407599" y="690904"/>
                </a:lnTo>
                <a:lnTo>
                  <a:pt x="458605" y="685855"/>
                </a:lnTo>
                <a:lnTo>
                  <a:pt x="507184" y="677411"/>
                </a:lnTo>
                <a:lnTo>
                  <a:pt x="552870" y="665548"/>
                </a:lnTo>
                <a:lnTo>
                  <a:pt x="595198" y="650239"/>
                </a:lnTo>
                <a:lnTo>
                  <a:pt x="573360" y="538670"/>
                </a:lnTo>
                <a:lnTo>
                  <a:pt x="384771" y="538670"/>
                </a:lnTo>
                <a:lnTo>
                  <a:pt x="329026" y="533737"/>
                </a:lnTo>
                <a:lnTo>
                  <a:pt x="279090" y="518811"/>
                </a:lnTo>
                <a:lnTo>
                  <a:pt x="238324" y="493701"/>
                </a:lnTo>
                <a:lnTo>
                  <a:pt x="210087" y="458216"/>
                </a:lnTo>
                <a:lnTo>
                  <a:pt x="197871" y="412661"/>
                </a:lnTo>
                <a:lnTo>
                  <a:pt x="197738" y="412661"/>
                </a:lnTo>
                <a:lnTo>
                  <a:pt x="197738" y="412165"/>
                </a:lnTo>
                <a:lnTo>
                  <a:pt x="624427" y="412165"/>
                </a:lnTo>
                <a:lnTo>
                  <a:pt x="626693" y="398565"/>
                </a:lnTo>
                <a:lnTo>
                  <a:pt x="628950" y="379475"/>
                </a:lnTo>
                <a:lnTo>
                  <a:pt x="630647" y="356557"/>
                </a:lnTo>
                <a:lnTo>
                  <a:pt x="631316" y="330974"/>
                </a:lnTo>
                <a:lnTo>
                  <a:pt x="629270" y="286219"/>
                </a:lnTo>
                <a:lnTo>
                  <a:pt x="627020" y="270459"/>
                </a:lnTo>
                <a:lnTo>
                  <a:pt x="196240" y="270459"/>
                </a:lnTo>
                <a:lnTo>
                  <a:pt x="203286" y="235624"/>
                </a:lnTo>
                <a:lnTo>
                  <a:pt x="218518" y="199667"/>
                </a:lnTo>
                <a:lnTo>
                  <a:pt x="242954" y="167679"/>
                </a:lnTo>
                <a:lnTo>
                  <a:pt x="277611" y="144752"/>
                </a:lnTo>
                <a:lnTo>
                  <a:pt x="323507" y="135978"/>
                </a:lnTo>
                <a:lnTo>
                  <a:pt x="584184" y="135978"/>
                </a:lnTo>
                <a:lnTo>
                  <a:pt x="576191" y="121307"/>
                </a:lnTo>
                <a:lnTo>
                  <a:pt x="550508" y="87413"/>
                </a:lnTo>
                <a:lnTo>
                  <a:pt x="519383" y="57974"/>
                </a:lnTo>
                <a:lnTo>
                  <a:pt x="482579" y="33752"/>
                </a:lnTo>
                <a:lnTo>
                  <a:pt x="439858" y="15508"/>
                </a:lnTo>
                <a:lnTo>
                  <a:pt x="390981" y="4003"/>
                </a:lnTo>
                <a:lnTo>
                  <a:pt x="335711" y="0"/>
                </a:lnTo>
                <a:close/>
              </a:path>
              <a:path w="631825" h="692785">
                <a:moveTo>
                  <a:pt x="567804" y="510285"/>
                </a:moveTo>
                <a:lnTo>
                  <a:pt x="525619" y="522704"/>
                </a:lnTo>
                <a:lnTo>
                  <a:pt x="481893" y="531574"/>
                </a:lnTo>
                <a:lnTo>
                  <a:pt x="435364" y="536896"/>
                </a:lnTo>
                <a:lnTo>
                  <a:pt x="384771" y="538670"/>
                </a:lnTo>
                <a:lnTo>
                  <a:pt x="573360" y="538670"/>
                </a:lnTo>
                <a:lnTo>
                  <a:pt x="567804" y="510285"/>
                </a:lnTo>
                <a:close/>
              </a:path>
              <a:path w="631825" h="692785">
                <a:moveTo>
                  <a:pt x="197738" y="412165"/>
                </a:moveTo>
                <a:lnTo>
                  <a:pt x="197738" y="412661"/>
                </a:lnTo>
                <a:lnTo>
                  <a:pt x="197871" y="412661"/>
                </a:lnTo>
                <a:lnTo>
                  <a:pt x="197738" y="412165"/>
                </a:lnTo>
                <a:close/>
              </a:path>
              <a:path w="631825" h="692785">
                <a:moveTo>
                  <a:pt x="624427" y="412165"/>
                </a:moveTo>
                <a:lnTo>
                  <a:pt x="197738" y="412165"/>
                </a:lnTo>
                <a:lnTo>
                  <a:pt x="197871" y="412661"/>
                </a:lnTo>
                <a:lnTo>
                  <a:pt x="624344" y="412661"/>
                </a:lnTo>
                <a:lnTo>
                  <a:pt x="624427" y="412165"/>
                </a:lnTo>
                <a:close/>
              </a:path>
              <a:path w="631825" h="692785">
                <a:moveTo>
                  <a:pt x="584184" y="135978"/>
                </a:moveTo>
                <a:lnTo>
                  <a:pt x="323507" y="135978"/>
                </a:lnTo>
                <a:lnTo>
                  <a:pt x="372206" y="145135"/>
                </a:lnTo>
                <a:lnTo>
                  <a:pt x="405799" y="168828"/>
                </a:lnTo>
                <a:lnTo>
                  <a:pt x="426746" y="201390"/>
                </a:lnTo>
                <a:lnTo>
                  <a:pt x="437509" y="237156"/>
                </a:lnTo>
                <a:lnTo>
                  <a:pt x="440550" y="270459"/>
                </a:lnTo>
                <a:lnTo>
                  <a:pt x="627020" y="270459"/>
                </a:lnTo>
                <a:lnTo>
                  <a:pt x="622972" y="242113"/>
                </a:lnTo>
                <a:lnTo>
                  <a:pt x="612185" y="199419"/>
                </a:lnTo>
                <a:lnTo>
                  <a:pt x="596671" y="158896"/>
                </a:lnTo>
                <a:lnTo>
                  <a:pt x="584184" y="135978"/>
                </a:lnTo>
                <a:close/>
              </a:path>
            </a:pathLst>
          </a:custGeom>
          <a:solidFill>
            <a:srgbClr val="31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296770" y="4067809"/>
            <a:ext cx="412750" cy="680720"/>
          </a:xfrm>
          <a:custGeom>
            <a:avLst/>
            <a:gdLst/>
            <a:ahLst/>
            <a:cxnLst/>
            <a:rect l="l" t="t" r="r" b="b"/>
            <a:pathLst>
              <a:path w="412750" h="680720">
                <a:moveTo>
                  <a:pt x="176060" y="16687"/>
                </a:moveTo>
                <a:lnTo>
                  <a:pt x="0" y="16687"/>
                </a:lnTo>
                <a:lnTo>
                  <a:pt x="2532" y="61430"/>
                </a:lnTo>
                <a:lnTo>
                  <a:pt x="4227" y="111075"/>
                </a:lnTo>
                <a:lnTo>
                  <a:pt x="5177" y="168190"/>
                </a:lnTo>
                <a:lnTo>
                  <a:pt x="5473" y="235343"/>
                </a:lnTo>
                <a:lnTo>
                  <a:pt x="4978" y="235343"/>
                </a:lnTo>
                <a:lnTo>
                  <a:pt x="4978" y="680123"/>
                </a:lnTo>
                <a:lnTo>
                  <a:pt x="210934" y="680123"/>
                </a:lnTo>
                <a:lnTo>
                  <a:pt x="210934" y="343674"/>
                </a:lnTo>
                <a:lnTo>
                  <a:pt x="211241" y="331395"/>
                </a:lnTo>
                <a:lnTo>
                  <a:pt x="232285" y="254118"/>
                </a:lnTo>
                <a:lnTo>
                  <a:pt x="262386" y="221151"/>
                </a:lnTo>
                <a:lnTo>
                  <a:pt x="304115" y="200138"/>
                </a:lnTo>
                <a:lnTo>
                  <a:pt x="356374" y="192760"/>
                </a:lnTo>
                <a:lnTo>
                  <a:pt x="412153" y="192760"/>
                </a:lnTo>
                <a:lnTo>
                  <a:pt x="412153" y="138468"/>
                </a:lnTo>
                <a:lnTo>
                  <a:pt x="184035" y="138468"/>
                </a:lnTo>
                <a:lnTo>
                  <a:pt x="176060" y="16687"/>
                </a:lnTo>
                <a:close/>
              </a:path>
              <a:path w="412750" h="680720">
                <a:moveTo>
                  <a:pt x="412153" y="192760"/>
                </a:moveTo>
                <a:lnTo>
                  <a:pt x="356374" y="192760"/>
                </a:lnTo>
                <a:lnTo>
                  <a:pt x="372755" y="193301"/>
                </a:lnTo>
                <a:lnTo>
                  <a:pt x="386969" y="194659"/>
                </a:lnTo>
                <a:lnTo>
                  <a:pt x="412153" y="198234"/>
                </a:lnTo>
                <a:lnTo>
                  <a:pt x="412153" y="192760"/>
                </a:lnTo>
                <a:close/>
              </a:path>
              <a:path w="412750" h="680720">
                <a:moveTo>
                  <a:pt x="368820" y="0"/>
                </a:moveTo>
                <a:lnTo>
                  <a:pt x="328366" y="5053"/>
                </a:lnTo>
                <a:lnTo>
                  <a:pt x="287268" y="20697"/>
                </a:lnTo>
                <a:lnTo>
                  <a:pt x="248466" y="47663"/>
                </a:lnTo>
                <a:lnTo>
                  <a:pt x="214899" y="86676"/>
                </a:lnTo>
                <a:lnTo>
                  <a:pt x="189509" y="138468"/>
                </a:lnTo>
                <a:lnTo>
                  <a:pt x="412153" y="138468"/>
                </a:lnTo>
                <a:lnTo>
                  <a:pt x="412153" y="3987"/>
                </a:lnTo>
                <a:lnTo>
                  <a:pt x="401742" y="2314"/>
                </a:lnTo>
                <a:lnTo>
                  <a:pt x="391982" y="1060"/>
                </a:lnTo>
                <a:lnTo>
                  <a:pt x="381474" y="273"/>
                </a:lnTo>
                <a:lnTo>
                  <a:pt x="368820" y="0"/>
                </a:lnTo>
                <a:close/>
              </a:path>
            </a:pathLst>
          </a:custGeom>
          <a:solidFill>
            <a:srgbClr val="31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071774" y="4084497"/>
            <a:ext cx="206375" cy="663575"/>
          </a:xfrm>
          <a:custGeom>
            <a:avLst/>
            <a:gdLst/>
            <a:ahLst/>
            <a:cxnLst/>
            <a:rect l="l" t="t" r="r" b="b"/>
            <a:pathLst>
              <a:path w="206375" h="663575">
                <a:moveTo>
                  <a:pt x="0" y="0"/>
                </a:moveTo>
                <a:lnTo>
                  <a:pt x="205955" y="0"/>
                </a:lnTo>
                <a:lnTo>
                  <a:pt x="205955" y="663435"/>
                </a:lnTo>
                <a:lnTo>
                  <a:pt x="0" y="663435"/>
                </a:lnTo>
                <a:lnTo>
                  <a:pt x="0" y="0"/>
                </a:lnTo>
                <a:close/>
              </a:path>
            </a:pathLst>
          </a:custGeom>
          <a:solidFill>
            <a:srgbClr val="31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30384" y="3826738"/>
            <a:ext cx="809625" cy="930910"/>
          </a:xfrm>
          <a:custGeom>
            <a:avLst/>
            <a:gdLst/>
            <a:ahLst/>
            <a:cxnLst/>
            <a:rect l="l" t="t" r="r" b="b"/>
            <a:pathLst>
              <a:path w="809625" h="930910">
                <a:moveTo>
                  <a:pt x="278930" y="0"/>
                </a:moveTo>
                <a:lnTo>
                  <a:pt x="227902" y="630"/>
                </a:lnTo>
                <a:lnTo>
                  <a:pt x="178030" y="2472"/>
                </a:lnTo>
                <a:lnTo>
                  <a:pt x="129847" y="5448"/>
                </a:lnTo>
                <a:lnTo>
                  <a:pt x="83885" y="9482"/>
                </a:lnTo>
                <a:lnTo>
                  <a:pt x="40675" y="14499"/>
                </a:lnTo>
                <a:lnTo>
                  <a:pt x="749" y="20421"/>
                </a:lnTo>
                <a:lnTo>
                  <a:pt x="0" y="20421"/>
                </a:lnTo>
                <a:lnTo>
                  <a:pt x="0" y="917206"/>
                </a:lnTo>
                <a:lnTo>
                  <a:pt x="33510" y="921092"/>
                </a:lnTo>
                <a:lnTo>
                  <a:pt x="73715" y="924738"/>
                </a:lnTo>
                <a:lnTo>
                  <a:pt x="120674" y="927787"/>
                </a:lnTo>
                <a:lnTo>
                  <a:pt x="174445" y="929879"/>
                </a:lnTo>
                <a:lnTo>
                  <a:pt x="235089" y="930656"/>
                </a:lnTo>
                <a:lnTo>
                  <a:pt x="293598" y="929256"/>
                </a:lnTo>
                <a:lnTo>
                  <a:pt x="349633" y="925030"/>
                </a:lnTo>
                <a:lnTo>
                  <a:pt x="403029" y="917936"/>
                </a:lnTo>
                <a:lnTo>
                  <a:pt x="453621" y="907934"/>
                </a:lnTo>
                <a:lnTo>
                  <a:pt x="501242" y="894983"/>
                </a:lnTo>
                <a:lnTo>
                  <a:pt x="545727" y="879041"/>
                </a:lnTo>
                <a:lnTo>
                  <a:pt x="586911" y="860068"/>
                </a:lnTo>
                <a:lnTo>
                  <a:pt x="624627" y="838022"/>
                </a:lnTo>
                <a:lnTo>
                  <a:pt x="658710" y="812863"/>
                </a:lnTo>
                <a:lnTo>
                  <a:pt x="690219" y="782691"/>
                </a:lnTo>
                <a:lnTo>
                  <a:pt x="701204" y="769531"/>
                </a:lnTo>
                <a:lnTo>
                  <a:pt x="278930" y="769531"/>
                </a:lnTo>
                <a:lnTo>
                  <a:pt x="259447" y="769468"/>
                </a:lnTo>
                <a:lnTo>
                  <a:pt x="239826" y="769032"/>
                </a:lnTo>
                <a:lnTo>
                  <a:pt x="221701" y="767848"/>
                </a:lnTo>
                <a:lnTo>
                  <a:pt x="208357" y="765797"/>
                </a:lnTo>
                <a:lnTo>
                  <a:pt x="206705" y="765797"/>
                </a:lnTo>
                <a:lnTo>
                  <a:pt x="206705" y="765543"/>
                </a:lnTo>
                <a:lnTo>
                  <a:pt x="207200" y="765543"/>
                </a:lnTo>
                <a:lnTo>
                  <a:pt x="207200" y="165861"/>
                </a:lnTo>
                <a:lnTo>
                  <a:pt x="222884" y="162933"/>
                </a:lnTo>
                <a:lnTo>
                  <a:pt x="243751" y="160378"/>
                </a:lnTo>
                <a:lnTo>
                  <a:pt x="269751" y="158571"/>
                </a:lnTo>
                <a:lnTo>
                  <a:pt x="300837" y="157886"/>
                </a:lnTo>
                <a:lnTo>
                  <a:pt x="718635" y="157886"/>
                </a:lnTo>
                <a:lnTo>
                  <a:pt x="688693" y="125858"/>
                </a:lnTo>
                <a:lnTo>
                  <a:pt x="654723" y="97370"/>
                </a:lnTo>
                <a:lnTo>
                  <a:pt x="620957" y="74456"/>
                </a:lnTo>
                <a:lnTo>
                  <a:pt x="584205" y="54633"/>
                </a:lnTo>
                <a:lnTo>
                  <a:pt x="544074" y="37892"/>
                </a:lnTo>
                <a:lnTo>
                  <a:pt x="500168" y="24220"/>
                </a:lnTo>
                <a:lnTo>
                  <a:pt x="452095" y="13606"/>
                </a:lnTo>
                <a:lnTo>
                  <a:pt x="399460" y="6039"/>
                </a:lnTo>
                <a:lnTo>
                  <a:pt x="341870" y="1508"/>
                </a:lnTo>
                <a:lnTo>
                  <a:pt x="278930" y="0"/>
                </a:lnTo>
                <a:close/>
              </a:path>
              <a:path w="809625" h="930910">
                <a:moveTo>
                  <a:pt x="718635" y="157886"/>
                </a:moveTo>
                <a:lnTo>
                  <a:pt x="300837" y="157886"/>
                </a:lnTo>
                <a:lnTo>
                  <a:pt x="352351" y="160893"/>
                </a:lnTo>
                <a:lnTo>
                  <a:pt x="399579" y="169871"/>
                </a:lnTo>
                <a:lnTo>
                  <a:pt x="442251" y="184755"/>
                </a:lnTo>
                <a:lnTo>
                  <a:pt x="480102" y="205478"/>
                </a:lnTo>
                <a:lnTo>
                  <a:pt x="512864" y="231975"/>
                </a:lnTo>
                <a:lnTo>
                  <a:pt x="540268" y="264179"/>
                </a:lnTo>
                <a:lnTo>
                  <a:pt x="562048" y="302027"/>
                </a:lnTo>
                <a:lnTo>
                  <a:pt x="577937" y="345451"/>
                </a:lnTo>
                <a:lnTo>
                  <a:pt x="587666" y="394386"/>
                </a:lnTo>
                <a:lnTo>
                  <a:pt x="590969" y="448767"/>
                </a:lnTo>
                <a:lnTo>
                  <a:pt x="587956" y="505555"/>
                </a:lnTo>
                <a:lnTo>
                  <a:pt x="579091" y="556682"/>
                </a:lnTo>
                <a:lnTo>
                  <a:pt x="564635" y="602194"/>
                </a:lnTo>
                <a:lnTo>
                  <a:pt x="544847" y="642136"/>
                </a:lnTo>
                <a:lnTo>
                  <a:pt x="519988" y="676552"/>
                </a:lnTo>
                <a:lnTo>
                  <a:pt x="490319" y="705487"/>
                </a:lnTo>
                <a:lnTo>
                  <a:pt x="456100" y="728987"/>
                </a:lnTo>
                <a:lnTo>
                  <a:pt x="417591" y="747096"/>
                </a:lnTo>
                <a:lnTo>
                  <a:pt x="375053" y="759860"/>
                </a:lnTo>
                <a:lnTo>
                  <a:pt x="328746" y="767323"/>
                </a:lnTo>
                <a:lnTo>
                  <a:pt x="278930" y="769531"/>
                </a:lnTo>
                <a:lnTo>
                  <a:pt x="701204" y="769531"/>
                </a:lnTo>
                <a:lnTo>
                  <a:pt x="744763" y="709086"/>
                </a:lnTo>
                <a:lnTo>
                  <a:pt x="766852" y="665432"/>
                </a:lnTo>
                <a:lnTo>
                  <a:pt x="784856" y="617061"/>
                </a:lnTo>
                <a:lnTo>
                  <a:pt x="798301" y="563864"/>
                </a:lnTo>
                <a:lnTo>
                  <a:pt x="806715" y="505728"/>
                </a:lnTo>
                <a:lnTo>
                  <a:pt x="809624" y="442544"/>
                </a:lnTo>
                <a:lnTo>
                  <a:pt x="806871" y="384064"/>
                </a:lnTo>
                <a:lnTo>
                  <a:pt x="798800" y="330158"/>
                </a:lnTo>
                <a:lnTo>
                  <a:pt x="785697" y="280730"/>
                </a:lnTo>
                <a:lnTo>
                  <a:pt x="767849" y="235681"/>
                </a:lnTo>
                <a:lnTo>
                  <a:pt x="745542" y="194918"/>
                </a:lnTo>
                <a:lnTo>
                  <a:pt x="719061" y="158342"/>
                </a:lnTo>
                <a:lnTo>
                  <a:pt x="718635" y="157886"/>
                </a:lnTo>
                <a:close/>
              </a:path>
              <a:path w="809625" h="930910">
                <a:moveTo>
                  <a:pt x="206705" y="765543"/>
                </a:moveTo>
                <a:lnTo>
                  <a:pt x="206705" y="765797"/>
                </a:lnTo>
                <a:lnTo>
                  <a:pt x="207200" y="765797"/>
                </a:lnTo>
                <a:lnTo>
                  <a:pt x="207200" y="765619"/>
                </a:lnTo>
                <a:lnTo>
                  <a:pt x="206705" y="765543"/>
                </a:lnTo>
                <a:close/>
              </a:path>
              <a:path w="809625" h="930910">
                <a:moveTo>
                  <a:pt x="207200" y="765619"/>
                </a:moveTo>
                <a:lnTo>
                  <a:pt x="207200" y="765797"/>
                </a:lnTo>
                <a:lnTo>
                  <a:pt x="208357" y="765797"/>
                </a:lnTo>
                <a:lnTo>
                  <a:pt x="207200" y="765619"/>
                </a:lnTo>
                <a:close/>
              </a:path>
              <a:path w="809625" h="930910">
                <a:moveTo>
                  <a:pt x="207200" y="765543"/>
                </a:moveTo>
                <a:lnTo>
                  <a:pt x="206705" y="765543"/>
                </a:lnTo>
                <a:lnTo>
                  <a:pt x="207200" y="765619"/>
                </a:lnTo>
                <a:close/>
              </a:path>
            </a:pathLst>
          </a:custGeom>
          <a:solidFill>
            <a:srgbClr val="31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066542" y="3796614"/>
            <a:ext cx="218401" cy="206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2105" y="1212316"/>
            <a:ext cx="13751788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313A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7303" y="3813936"/>
            <a:ext cx="11961393" cy="421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terid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interi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38" y="3505200"/>
            <a:ext cx="4805854" cy="183927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18200" y="4943760"/>
            <a:ext cx="4286250" cy="3727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45" dirty="0">
                <a:solidFill>
                  <a:srgbClr val="313A4E"/>
                </a:solidFill>
                <a:latin typeface="Arial"/>
                <a:cs typeface="Arial"/>
              </a:rPr>
              <a:t>Нам </a:t>
            </a:r>
            <a:r>
              <a:rPr sz="2250" spc="80" dirty="0">
                <a:solidFill>
                  <a:srgbClr val="313A4E"/>
                </a:solidFill>
                <a:latin typeface="Arial"/>
                <a:cs typeface="Arial"/>
              </a:rPr>
              <a:t>доверяют </a:t>
            </a:r>
            <a:r>
              <a:rPr sz="2250" spc="50" dirty="0">
                <a:solidFill>
                  <a:srgbClr val="313A4E"/>
                </a:solidFill>
                <a:latin typeface="Arial"/>
                <a:cs typeface="Arial"/>
              </a:rPr>
              <a:t>по </a:t>
            </a:r>
            <a:r>
              <a:rPr sz="2250" spc="25" dirty="0">
                <a:solidFill>
                  <a:srgbClr val="313A4E"/>
                </a:solidFill>
                <a:latin typeface="Arial"/>
                <a:cs typeface="Arial"/>
              </a:rPr>
              <a:t>всей</a:t>
            </a:r>
            <a:r>
              <a:rPr sz="2250" spc="-434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z="2250" spc="20" dirty="0">
                <a:solidFill>
                  <a:srgbClr val="313A4E"/>
                </a:solidFill>
                <a:latin typeface="Arial"/>
                <a:cs typeface="Arial"/>
              </a:rPr>
              <a:t>России!</a:t>
            </a:r>
            <a:endParaRPr sz="22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08738" y="2505826"/>
            <a:ext cx="10047249" cy="6638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1834" y="2802051"/>
            <a:ext cx="8434566" cy="3481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600"/>
              </a:lnSpc>
              <a:spcBef>
                <a:spcPts val="100"/>
              </a:spcBef>
            </a:pPr>
            <a:r>
              <a:rPr spc="20" dirty="0">
                <a:solidFill>
                  <a:srgbClr val="313A4E"/>
                </a:solidFill>
                <a:latin typeface="Arial"/>
                <a:cs typeface="Arial"/>
              </a:rPr>
              <a:t>Inter</a:t>
            </a:r>
            <a:r>
              <a:rPr spc="-50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313A4E"/>
                </a:solidFill>
                <a:latin typeface="Arial"/>
                <a:cs typeface="Arial"/>
              </a:rPr>
              <a:t>ID</a:t>
            </a:r>
            <a:r>
              <a:rPr spc="-5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225" dirty="0">
                <a:solidFill>
                  <a:srgbClr val="313A4E"/>
                </a:solidFill>
                <a:latin typeface="Arial"/>
                <a:cs typeface="Arial"/>
              </a:rPr>
              <a:t>–</a:t>
            </a:r>
            <a:r>
              <a:rPr spc="-6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313A4E"/>
                </a:solidFill>
                <a:latin typeface="Arial"/>
                <a:cs typeface="Arial"/>
              </a:rPr>
              <a:t>это</a:t>
            </a:r>
            <a:r>
              <a:rPr spc="-5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313A4E"/>
                </a:solidFill>
                <a:latin typeface="Arial"/>
                <a:cs typeface="Arial"/>
              </a:rPr>
              <a:t>системный</a:t>
            </a:r>
            <a:r>
              <a:rPr spc="-60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13A4E"/>
                </a:solidFill>
                <a:latin typeface="Arial"/>
                <a:cs typeface="Arial"/>
              </a:rPr>
              <a:t>интегратор,</a:t>
            </a:r>
            <a:r>
              <a:rPr spc="-5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313A4E"/>
                </a:solidFill>
                <a:latin typeface="Arial"/>
                <a:cs typeface="Arial"/>
              </a:rPr>
              <a:t>обладающий</a:t>
            </a:r>
            <a:r>
              <a:rPr spc="-60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313A4E"/>
                </a:solidFill>
                <a:latin typeface="Arial"/>
                <a:cs typeface="Arial"/>
              </a:rPr>
              <a:t>широким</a:t>
            </a:r>
            <a:r>
              <a:rPr spc="-5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35" dirty="0">
                <a:solidFill>
                  <a:srgbClr val="313A4E"/>
                </a:solidFill>
                <a:latin typeface="Arial"/>
                <a:cs typeface="Arial"/>
              </a:rPr>
              <a:t>спектром</a:t>
            </a:r>
            <a:r>
              <a:rPr spc="-5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313A4E"/>
                </a:solidFill>
                <a:latin typeface="Arial"/>
                <a:cs typeface="Arial"/>
              </a:rPr>
              <a:t>решений  </a:t>
            </a:r>
            <a:r>
              <a:rPr spc="40" dirty="0">
                <a:solidFill>
                  <a:srgbClr val="313A4E"/>
                </a:solidFill>
                <a:latin typeface="Arial"/>
                <a:cs typeface="Arial"/>
              </a:rPr>
              <a:t>в </a:t>
            </a:r>
            <a:r>
              <a:rPr spc="-5" dirty="0">
                <a:solidFill>
                  <a:srgbClr val="313A4E"/>
                </a:solidFill>
                <a:latin typeface="Arial"/>
                <a:cs typeface="Arial"/>
              </a:rPr>
              <a:t>области </a:t>
            </a:r>
            <a:r>
              <a:rPr spc="25" dirty="0">
                <a:solidFill>
                  <a:srgbClr val="313A4E"/>
                </a:solidFill>
                <a:latin typeface="Arial"/>
                <a:cs typeface="Arial"/>
              </a:rPr>
              <a:t>автоматической</a:t>
            </a:r>
            <a:r>
              <a:rPr spc="-220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313A4E"/>
                </a:solidFill>
                <a:latin typeface="Arial"/>
                <a:cs typeface="Arial"/>
              </a:rPr>
              <a:t>идентификации.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45" dirty="0">
                <a:solidFill>
                  <a:srgbClr val="313A4E"/>
                </a:solidFill>
                <a:latin typeface="Arial"/>
                <a:cs typeface="Arial"/>
              </a:rPr>
              <a:t>ТРИ </a:t>
            </a:r>
            <a:r>
              <a:rPr spc="-65" dirty="0">
                <a:solidFill>
                  <a:srgbClr val="313A4E"/>
                </a:solidFill>
                <a:latin typeface="Arial"/>
                <a:cs typeface="Arial"/>
              </a:rPr>
              <a:t>НАПРАВЛЕНИЯ</a:t>
            </a:r>
            <a:r>
              <a:rPr spc="-5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-80" dirty="0">
                <a:solidFill>
                  <a:srgbClr val="313A4E"/>
                </a:solidFill>
                <a:latin typeface="Arial"/>
                <a:cs typeface="Arial"/>
              </a:rPr>
              <a:t>ДЕЯТЕЛЬНОСТИ: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buChar char="•"/>
              <a:tabLst>
                <a:tab pos="193675" algn="l"/>
              </a:tabLst>
            </a:pPr>
            <a:r>
              <a:rPr spc="-10" dirty="0">
                <a:solidFill>
                  <a:srgbClr val="313A4E"/>
                </a:solidFill>
                <a:latin typeface="Arial"/>
                <a:cs typeface="Arial"/>
              </a:rPr>
              <a:t>Оптовая </a:t>
            </a:r>
            <a:r>
              <a:rPr spc="15" dirty="0">
                <a:solidFill>
                  <a:srgbClr val="313A4E"/>
                </a:solidFill>
                <a:latin typeface="Arial"/>
                <a:cs typeface="Arial"/>
              </a:rPr>
              <a:t>торговля </a:t>
            </a:r>
            <a:r>
              <a:rPr spc="-30" dirty="0">
                <a:solidFill>
                  <a:srgbClr val="313A4E"/>
                </a:solidFill>
                <a:latin typeface="Arial"/>
                <a:cs typeface="Arial"/>
              </a:rPr>
              <a:t>ИТ</a:t>
            </a:r>
            <a:r>
              <a:rPr spc="-190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13A4E"/>
                </a:solidFill>
                <a:latin typeface="Arial"/>
                <a:cs typeface="Arial"/>
              </a:rPr>
              <a:t>оборудованием</a:t>
            </a:r>
            <a:endParaRPr dirty="0">
              <a:latin typeface="Arial"/>
              <a:cs typeface="Arial"/>
            </a:endParaRPr>
          </a:p>
          <a:p>
            <a:pPr marL="193040" indent="-180340">
              <a:lnSpc>
                <a:spcPct val="100000"/>
              </a:lnSpc>
              <a:spcBef>
                <a:spcPts val="1070"/>
              </a:spcBef>
              <a:buChar char="•"/>
              <a:tabLst>
                <a:tab pos="193675" algn="l"/>
              </a:tabLst>
            </a:pPr>
            <a:r>
              <a:rPr spc="30" dirty="0">
                <a:solidFill>
                  <a:srgbClr val="313A4E"/>
                </a:solidFill>
                <a:latin typeface="Arial"/>
                <a:cs typeface="Arial"/>
              </a:rPr>
              <a:t>Монтаж </a:t>
            </a:r>
            <a:r>
              <a:rPr spc="-80" dirty="0">
                <a:solidFill>
                  <a:srgbClr val="313A4E"/>
                </a:solidFill>
                <a:latin typeface="Arial"/>
                <a:cs typeface="Arial"/>
              </a:rPr>
              <a:t>СКС </a:t>
            </a:r>
            <a:r>
              <a:rPr spc="-5" dirty="0">
                <a:solidFill>
                  <a:srgbClr val="313A4E"/>
                </a:solidFill>
                <a:latin typeface="Arial"/>
                <a:cs typeface="Arial"/>
              </a:rPr>
              <a:t>и </a:t>
            </a:r>
            <a:r>
              <a:rPr spc="20" dirty="0">
                <a:solidFill>
                  <a:srgbClr val="313A4E"/>
                </a:solidFill>
                <a:latin typeface="Arial"/>
                <a:cs typeface="Arial"/>
              </a:rPr>
              <a:t>систем</a:t>
            </a:r>
            <a:r>
              <a:rPr spc="-19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313A4E"/>
                </a:solidFill>
                <a:latin typeface="Arial"/>
                <a:cs typeface="Arial"/>
              </a:rPr>
              <a:t>видеонаблюдения</a:t>
            </a:r>
            <a:endParaRPr dirty="0">
              <a:latin typeface="Arial"/>
              <a:cs typeface="Arial"/>
            </a:endParaRPr>
          </a:p>
          <a:p>
            <a:pPr marL="193040" indent="-180340">
              <a:lnSpc>
                <a:spcPct val="100000"/>
              </a:lnSpc>
              <a:spcBef>
                <a:spcPts val="1075"/>
              </a:spcBef>
              <a:buChar char="•"/>
              <a:tabLst>
                <a:tab pos="193675" algn="l"/>
              </a:tabLst>
            </a:pPr>
            <a:r>
              <a:rPr spc="-10" dirty="0">
                <a:solidFill>
                  <a:srgbClr val="313A4E"/>
                </a:solidFill>
                <a:latin typeface="Arial"/>
                <a:cs typeface="Arial"/>
              </a:rPr>
              <a:t>Системная</a:t>
            </a:r>
            <a:r>
              <a:rPr spc="-6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313A4E"/>
                </a:solidFill>
                <a:latin typeface="Arial"/>
                <a:cs typeface="Arial"/>
              </a:rPr>
              <a:t>интеграция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13394" y="1212316"/>
            <a:ext cx="53409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>
                <a:latin typeface="Trebuchet MS"/>
                <a:cs typeface="Trebuchet MS"/>
              </a:rPr>
              <a:t>КРАТКО </a:t>
            </a:r>
            <a:r>
              <a:rPr spc="60" dirty="0">
                <a:latin typeface="Trebuchet MS"/>
                <a:cs typeface="Trebuchet MS"/>
              </a:rPr>
              <a:t>О</a:t>
            </a:r>
            <a:r>
              <a:rPr spc="-835" dirty="0">
                <a:latin typeface="Trebuchet MS"/>
                <a:cs typeface="Trebuchet MS"/>
              </a:rPr>
              <a:t> </a:t>
            </a:r>
            <a:r>
              <a:rPr spc="265" dirty="0">
                <a:latin typeface="Trebuchet MS"/>
                <a:cs typeface="Trebuchet MS"/>
              </a:rPr>
              <a:t>НАС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707" y="611974"/>
            <a:ext cx="11051997" cy="792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3211" y="2446159"/>
            <a:ext cx="7832788" cy="6697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13394" y="1212316"/>
            <a:ext cx="122326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0" dirty="0"/>
              <a:t>ПОСТАВЛЯЕМОЕ</a:t>
            </a:r>
            <a:r>
              <a:rPr spc="-260" dirty="0"/>
              <a:t> </a:t>
            </a:r>
            <a:r>
              <a:rPr spc="-240" dirty="0"/>
              <a:t>ОБОРУДОВАНИЕ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1532" y="2829026"/>
            <a:ext cx="8816340" cy="48253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13664" indent="-100965">
              <a:lnSpc>
                <a:spcPct val="100000"/>
              </a:lnSpc>
              <a:spcBef>
                <a:spcPts val="760"/>
              </a:spcBef>
              <a:buChar char="•"/>
              <a:tabLst>
                <a:tab pos="133985" algn="l"/>
              </a:tabLst>
            </a:pPr>
            <a:r>
              <a:rPr sz="1700" spc="30" dirty="0">
                <a:solidFill>
                  <a:srgbClr val="242424"/>
                </a:solidFill>
                <a:latin typeface="Arial"/>
                <a:cs typeface="Arial"/>
              </a:rPr>
              <a:t>Маркировка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42424"/>
                </a:solidFill>
                <a:latin typeface="Arial"/>
                <a:cs typeface="Arial"/>
              </a:rPr>
              <a:t>идентификация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242424"/>
                </a:solidFill>
                <a:latin typeface="Arial"/>
                <a:cs typeface="Arial"/>
              </a:rPr>
              <a:t>(Zebra,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42424"/>
                </a:solidFill>
                <a:latin typeface="Arial"/>
                <a:cs typeface="Arial"/>
              </a:rPr>
              <a:t>Honeywell,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20" dirty="0">
                <a:solidFill>
                  <a:srgbClr val="242424"/>
                </a:solidFill>
                <a:latin typeface="Arial"/>
                <a:cs typeface="Arial"/>
              </a:rPr>
              <a:t>TSC,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242424"/>
                </a:solidFill>
                <a:latin typeface="Arial"/>
                <a:cs typeface="Arial"/>
              </a:rPr>
              <a:t>Атол)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60"/>
              </a:spcBef>
              <a:buChar char="•"/>
              <a:tabLst>
                <a:tab pos="133985" algn="l"/>
              </a:tabLst>
            </a:pPr>
            <a:r>
              <a:rPr sz="1700" spc="-20" dirty="0">
                <a:solidFill>
                  <a:srgbClr val="242424"/>
                </a:solidFill>
                <a:latin typeface="Arial"/>
                <a:cs typeface="Arial"/>
              </a:rPr>
              <a:t>Торговое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42424"/>
                </a:solidFill>
                <a:latin typeface="Arial"/>
                <a:cs typeface="Arial"/>
              </a:rPr>
              <a:t>банковское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42424"/>
                </a:solidFill>
                <a:latin typeface="Arial"/>
                <a:cs typeface="Arial"/>
              </a:rPr>
              <a:t>оборудование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242424"/>
                </a:solidFill>
                <a:latin typeface="Arial"/>
                <a:cs typeface="Arial"/>
              </a:rPr>
              <a:t>(Атол,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242424"/>
                </a:solidFill>
                <a:latin typeface="Arial"/>
                <a:cs typeface="Arial"/>
              </a:rPr>
              <a:t>Штрих-М,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242424"/>
                </a:solidFill>
                <a:latin typeface="Arial"/>
                <a:cs typeface="Arial"/>
              </a:rPr>
              <a:t>Cassida,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242424"/>
                </a:solidFill>
                <a:latin typeface="Arial"/>
                <a:cs typeface="Arial"/>
              </a:rPr>
              <a:t>Dors,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242424"/>
                </a:solidFill>
                <a:latin typeface="Arial"/>
                <a:cs typeface="Arial"/>
              </a:rPr>
              <a:t>Pro,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20" dirty="0">
                <a:solidFill>
                  <a:srgbClr val="242424"/>
                </a:solidFill>
                <a:latin typeface="Arial"/>
                <a:cs typeface="Arial"/>
              </a:rPr>
              <a:t>CAS,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42424"/>
                </a:solidFill>
                <a:latin typeface="Arial"/>
                <a:cs typeface="Arial"/>
              </a:rPr>
              <a:t>т.д.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42424"/>
                </a:solidFill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55"/>
              </a:spcBef>
              <a:buChar char="•"/>
              <a:tabLst>
                <a:tab pos="133985" algn="l"/>
              </a:tabLst>
            </a:pPr>
            <a:r>
              <a:rPr sz="1700" spc="-20" dirty="0">
                <a:solidFill>
                  <a:srgbClr val="242424"/>
                </a:solidFill>
                <a:latin typeface="Arial"/>
                <a:cs typeface="Arial"/>
              </a:rPr>
              <a:t>Видеонаблюдение </a:t>
            </a:r>
            <a:r>
              <a:rPr sz="1700" spc="-60" dirty="0">
                <a:solidFill>
                  <a:srgbClr val="242424"/>
                </a:solidFill>
                <a:latin typeface="Arial"/>
                <a:cs typeface="Arial"/>
              </a:rPr>
              <a:t>(Rvi, </a:t>
            </a:r>
            <a:r>
              <a:rPr sz="1700" spc="-10" dirty="0">
                <a:solidFill>
                  <a:srgbClr val="242424"/>
                </a:solidFill>
                <a:latin typeface="Arial"/>
                <a:cs typeface="Arial"/>
              </a:rPr>
              <a:t>Hikvision,</a:t>
            </a:r>
            <a:r>
              <a:rPr sz="1700" spc="-33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242424"/>
                </a:solidFill>
                <a:latin typeface="Arial"/>
                <a:cs typeface="Arial"/>
              </a:rPr>
              <a:t>Tantos, </a:t>
            </a:r>
            <a:r>
              <a:rPr sz="1700" spc="-45" dirty="0">
                <a:solidFill>
                  <a:srgbClr val="242424"/>
                </a:solidFill>
                <a:latin typeface="Arial"/>
                <a:cs typeface="Arial"/>
              </a:rPr>
              <a:t>HiWatch, </a:t>
            </a:r>
            <a:r>
              <a:rPr sz="1700" spc="5" dirty="0">
                <a:solidFill>
                  <a:srgbClr val="242424"/>
                </a:solidFill>
                <a:latin typeface="Arial"/>
                <a:cs typeface="Arial"/>
              </a:rPr>
              <a:t>Microdigital)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60"/>
              </a:spcBef>
              <a:buChar char="•"/>
              <a:tabLst>
                <a:tab pos="133985" algn="l"/>
              </a:tabLst>
            </a:pPr>
            <a:r>
              <a:rPr sz="1700" dirty="0">
                <a:solidFill>
                  <a:srgbClr val="242424"/>
                </a:solidFill>
                <a:latin typeface="Arial"/>
                <a:cs typeface="Arial"/>
              </a:rPr>
              <a:t>Системы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42424"/>
                </a:solidFill>
                <a:latin typeface="Arial"/>
                <a:cs typeface="Arial"/>
              </a:rPr>
              <a:t>контроля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42424"/>
                </a:solidFill>
                <a:latin typeface="Arial"/>
                <a:cs typeface="Arial"/>
              </a:rPr>
              <a:t>управления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42424"/>
                </a:solidFill>
                <a:latin typeface="Arial"/>
                <a:cs typeface="Arial"/>
              </a:rPr>
              <a:t>доступом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242424"/>
                </a:solidFill>
                <a:latin typeface="Arial"/>
                <a:cs typeface="Arial"/>
              </a:rPr>
              <a:t>(Bolid,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242424"/>
                </a:solidFill>
                <a:latin typeface="Arial"/>
                <a:cs typeface="Arial"/>
              </a:rPr>
              <a:t>Parsec,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242424"/>
                </a:solidFill>
                <a:latin typeface="Arial"/>
                <a:cs typeface="Arial"/>
              </a:rPr>
              <a:t>RusGuard,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42424"/>
                </a:solidFill>
                <a:latin typeface="Arial"/>
                <a:cs typeface="Arial"/>
              </a:rPr>
              <a:t>Iron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42424"/>
                </a:solidFill>
                <a:latin typeface="Arial"/>
                <a:cs typeface="Arial"/>
              </a:rPr>
              <a:t>Logic)</a:t>
            </a:r>
            <a:endParaRPr sz="1700" dirty="0">
              <a:latin typeface="Arial"/>
              <a:cs typeface="Arial"/>
            </a:endParaRPr>
          </a:p>
          <a:p>
            <a:pPr marL="113664" marR="5080" indent="-100965">
              <a:lnSpc>
                <a:spcPct val="132300"/>
              </a:lnSpc>
              <a:spcBef>
                <a:spcPts val="5"/>
              </a:spcBef>
              <a:buChar char="•"/>
              <a:tabLst>
                <a:tab pos="133985" algn="l"/>
              </a:tabLst>
            </a:pPr>
            <a:r>
              <a:rPr sz="1700" spc="10" dirty="0">
                <a:solidFill>
                  <a:srgbClr val="242424"/>
                </a:solidFill>
                <a:latin typeface="Arial"/>
                <a:cs typeface="Arial"/>
              </a:rPr>
              <a:t>Активное</a:t>
            </a:r>
            <a:r>
              <a:rPr sz="1700"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242424"/>
                </a:solidFill>
                <a:latin typeface="Arial"/>
                <a:cs typeface="Arial"/>
              </a:rPr>
              <a:t>сетевое</a:t>
            </a:r>
            <a:r>
              <a:rPr sz="1700" spc="-8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42424"/>
                </a:solidFill>
                <a:latin typeface="Arial"/>
                <a:cs typeface="Arial"/>
              </a:rPr>
              <a:t>оборудование</a:t>
            </a:r>
            <a:r>
              <a:rPr sz="1700" spc="-8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242424"/>
                </a:solidFill>
                <a:latin typeface="Arial"/>
                <a:cs typeface="Arial"/>
              </a:rPr>
              <a:t>(Cisco,</a:t>
            </a:r>
            <a:r>
              <a:rPr sz="1700" spc="-8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42424"/>
                </a:solidFill>
                <a:latin typeface="Arial"/>
                <a:cs typeface="Arial"/>
              </a:rPr>
              <a:t>Mikrotik,</a:t>
            </a:r>
            <a:r>
              <a:rPr sz="1700" spc="-8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242424"/>
                </a:solidFill>
                <a:latin typeface="Arial"/>
                <a:cs typeface="Arial"/>
              </a:rPr>
              <a:t>Extreeme</a:t>
            </a:r>
            <a:r>
              <a:rPr sz="1700" spc="-8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42424"/>
                </a:solidFill>
                <a:latin typeface="Arial"/>
                <a:cs typeface="Arial"/>
              </a:rPr>
              <a:t>Networks,</a:t>
            </a:r>
            <a:r>
              <a:rPr sz="1700" spc="-8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75" dirty="0">
                <a:solidFill>
                  <a:srgbClr val="242424"/>
                </a:solidFill>
                <a:latin typeface="Arial"/>
                <a:cs typeface="Arial"/>
              </a:rPr>
              <a:t>HP,</a:t>
            </a:r>
            <a:r>
              <a:rPr sz="1700"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242424"/>
                </a:solidFill>
                <a:latin typeface="Arial"/>
                <a:cs typeface="Arial"/>
              </a:rPr>
              <a:t>Huawei,</a:t>
            </a:r>
            <a:r>
              <a:rPr sz="1700" spc="-8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42424"/>
                </a:solidFill>
                <a:latin typeface="Arial"/>
                <a:cs typeface="Arial"/>
              </a:rPr>
              <a:t>TP-Link,  </a:t>
            </a:r>
            <a:r>
              <a:rPr sz="1700" spc="-10" dirty="0">
                <a:solidFill>
                  <a:srgbClr val="242424"/>
                </a:solidFill>
                <a:latin typeface="Arial"/>
                <a:cs typeface="Arial"/>
              </a:rPr>
              <a:t>Ubiquiti, 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ZyXEL,</a:t>
            </a:r>
            <a:r>
              <a:rPr sz="1700" spc="-1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42424"/>
                </a:solidFill>
                <a:latin typeface="Arial"/>
                <a:cs typeface="Arial"/>
              </a:rPr>
              <a:t>D-Link)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55"/>
              </a:spcBef>
              <a:buChar char="•"/>
              <a:tabLst>
                <a:tab pos="133985" algn="l"/>
              </a:tabLst>
            </a:pPr>
            <a:r>
              <a:rPr sz="1700" spc="20" dirty="0">
                <a:solidFill>
                  <a:srgbClr val="242424"/>
                </a:solidFill>
                <a:latin typeface="Arial"/>
                <a:cs typeface="Arial"/>
              </a:rPr>
              <a:t>Компоненты 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СКС </a:t>
            </a:r>
            <a:r>
              <a:rPr sz="1700" spc="-30" dirty="0">
                <a:solidFill>
                  <a:srgbClr val="242424"/>
                </a:solidFill>
                <a:latin typeface="Arial"/>
                <a:cs typeface="Arial"/>
              </a:rPr>
              <a:t>(Hyperline, </a:t>
            </a:r>
            <a:r>
              <a:rPr sz="1700" spc="-70" dirty="0">
                <a:solidFill>
                  <a:srgbClr val="242424"/>
                </a:solidFill>
                <a:latin typeface="Arial"/>
                <a:cs typeface="Arial"/>
              </a:rPr>
              <a:t>ЦМО,</a:t>
            </a:r>
            <a:r>
              <a:rPr sz="1700" spc="-3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42424"/>
                </a:solidFill>
                <a:latin typeface="Arial"/>
                <a:cs typeface="Arial"/>
              </a:rPr>
              <a:t>Netlan)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60"/>
              </a:spcBef>
              <a:buChar char="•"/>
              <a:tabLst>
                <a:tab pos="133985" algn="l"/>
              </a:tabLst>
            </a:pPr>
            <a:r>
              <a:rPr sz="1700" spc="-30" dirty="0">
                <a:solidFill>
                  <a:srgbClr val="242424"/>
                </a:solidFill>
                <a:latin typeface="Arial"/>
                <a:cs typeface="Arial"/>
              </a:rPr>
              <a:t>IP </a:t>
            </a:r>
            <a:r>
              <a:rPr sz="1700" spc="-10" dirty="0">
                <a:solidFill>
                  <a:srgbClr val="242424"/>
                </a:solidFill>
                <a:latin typeface="Arial"/>
                <a:cs typeface="Arial"/>
              </a:rPr>
              <a:t>телефония</a:t>
            </a:r>
            <a:r>
              <a:rPr sz="1700" spc="-35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242424"/>
                </a:solidFill>
                <a:latin typeface="Arial"/>
                <a:cs typeface="Arial"/>
              </a:rPr>
              <a:t>(Yealink, Gigaset, </a:t>
            </a:r>
            <a:r>
              <a:rPr sz="1700" spc="-25" dirty="0">
                <a:solidFill>
                  <a:srgbClr val="242424"/>
                </a:solidFill>
                <a:latin typeface="Arial"/>
                <a:cs typeface="Arial"/>
              </a:rPr>
              <a:t>Panasonic, </a:t>
            </a:r>
            <a:r>
              <a:rPr sz="1700" spc="-30" dirty="0">
                <a:solidFill>
                  <a:srgbClr val="242424"/>
                </a:solidFill>
                <a:latin typeface="Arial"/>
                <a:cs typeface="Arial"/>
              </a:rPr>
              <a:t>Cisco)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60"/>
              </a:spcBef>
              <a:buChar char="•"/>
              <a:tabLst>
                <a:tab pos="133985" algn="l"/>
              </a:tabLst>
            </a:pPr>
            <a:r>
              <a:rPr sz="1700" spc="10" dirty="0">
                <a:solidFill>
                  <a:srgbClr val="242424"/>
                </a:solidFill>
                <a:latin typeface="Arial"/>
                <a:cs typeface="Arial"/>
              </a:rPr>
              <a:t>Металлодетекторы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42424"/>
                </a:solidFill>
                <a:latin typeface="Arial"/>
                <a:cs typeface="Arial"/>
              </a:rPr>
              <a:t>(Блокпост,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242424"/>
                </a:solidFill>
                <a:latin typeface="Arial"/>
                <a:cs typeface="Arial"/>
              </a:rPr>
              <a:t>Garret,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242424"/>
                </a:solidFill>
                <a:latin typeface="Arial"/>
                <a:cs typeface="Arial"/>
              </a:rPr>
              <a:t>SmartScan,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242424"/>
                </a:solidFill>
                <a:latin typeface="Arial"/>
                <a:cs typeface="Arial"/>
              </a:rPr>
              <a:t>Паутина,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42424"/>
                </a:solidFill>
                <a:latin typeface="Arial"/>
                <a:cs typeface="Arial"/>
              </a:rPr>
              <a:t>Кордон)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60"/>
              </a:spcBef>
              <a:buChar char="•"/>
              <a:tabLst>
                <a:tab pos="133985" algn="l"/>
              </a:tabLst>
            </a:pPr>
            <a:r>
              <a:rPr sz="1700" spc="20" dirty="0">
                <a:solidFill>
                  <a:srgbClr val="242424"/>
                </a:solidFill>
                <a:latin typeface="Arial"/>
                <a:cs typeface="Arial"/>
              </a:rPr>
              <a:t>Автоматика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42424"/>
                </a:solidFill>
                <a:latin typeface="Arial"/>
                <a:cs typeface="Arial"/>
              </a:rPr>
              <a:t>для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42424"/>
                </a:solidFill>
                <a:latin typeface="Arial"/>
                <a:cs typeface="Arial"/>
              </a:rPr>
              <a:t>ворот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42424"/>
                </a:solidFill>
                <a:latin typeface="Arial"/>
                <a:cs typeface="Arial"/>
              </a:rPr>
              <a:t>шлагбаумы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242424"/>
                </a:solidFill>
                <a:latin typeface="Arial"/>
                <a:cs typeface="Arial"/>
              </a:rPr>
              <a:t>(Came,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242424"/>
                </a:solidFill>
                <a:latin typeface="Arial"/>
                <a:cs typeface="Arial"/>
              </a:rPr>
              <a:t>Nice,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45" dirty="0">
                <a:solidFill>
                  <a:srgbClr val="242424"/>
                </a:solidFill>
                <a:latin typeface="Arial"/>
                <a:cs typeface="Arial"/>
              </a:rPr>
              <a:t>FAAC,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25" dirty="0">
                <a:solidFill>
                  <a:srgbClr val="242424"/>
                </a:solidFill>
                <a:latin typeface="Arial"/>
                <a:cs typeface="Arial"/>
              </a:rPr>
              <a:t>BFT,</a:t>
            </a:r>
            <a:r>
              <a:rPr sz="1700"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242424"/>
                </a:solidFill>
                <a:latin typeface="Arial"/>
                <a:cs typeface="Arial"/>
              </a:rPr>
              <a:t>DoorHan)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60"/>
              </a:spcBef>
              <a:buChar char="•"/>
              <a:tabLst>
                <a:tab pos="133985" algn="l"/>
              </a:tabLst>
            </a:pPr>
            <a:r>
              <a:rPr sz="1700" spc="15" dirty="0">
                <a:solidFill>
                  <a:srgbClr val="242424"/>
                </a:solidFill>
                <a:latin typeface="Arial"/>
                <a:cs typeface="Arial"/>
              </a:rPr>
              <a:t>Поставка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42424"/>
                </a:solidFill>
                <a:latin typeface="Arial"/>
                <a:cs typeface="Arial"/>
              </a:rPr>
              <a:t>расходных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42424"/>
                </a:solidFill>
                <a:latin typeface="Arial"/>
                <a:cs typeface="Arial"/>
              </a:rPr>
              <a:t>материалов</a:t>
            </a:r>
            <a:r>
              <a:rPr sz="1700"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42424"/>
                </a:solidFill>
                <a:latin typeface="Arial"/>
                <a:cs typeface="Arial"/>
              </a:rPr>
              <a:t>(Самоклеющиеся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42424"/>
                </a:solidFill>
                <a:latin typeface="Arial"/>
                <a:cs typeface="Arial"/>
              </a:rPr>
              <a:t>этикетки,</a:t>
            </a:r>
            <a:r>
              <a:rPr sz="1700"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42424"/>
                </a:solidFill>
                <a:latin typeface="Arial"/>
                <a:cs typeface="Arial"/>
              </a:rPr>
              <a:t>упаковка,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42424"/>
                </a:solidFill>
                <a:latin typeface="Arial"/>
                <a:cs typeface="Arial"/>
              </a:rPr>
              <a:t>термолента)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60"/>
              </a:spcBef>
              <a:buChar char="•"/>
              <a:tabLst>
                <a:tab pos="133985" algn="l"/>
              </a:tabLst>
            </a:pPr>
            <a:r>
              <a:rPr sz="1700" spc="-25" dirty="0">
                <a:solidFill>
                  <a:srgbClr val="242424"/>
                </a:solidFill>
                <a:latin typeface="Arial"/>
                <a:cs typeface="Arial"/>
              </a:rPr>
              <a:t>Серверы </a:t>
            </a:r>
            <a:r>
              <a:rPr sz="1700" spc="10" dirty="0">
                <a:solidFill>
                  <a:srgbClr val="242424"/>
                </a:solidFill>
                <a:latin typeface="Arial"/>
                <a:cs typeface="Arial"/>
              </a:rPr>
              <a:t>и </a:t>
            </a:r>
            <a:r>
              <a:rPr sz="1700" spc="-45" dirty="0">
                <a:solidFill>
                  <a:srgbClr val="242424"/>
                </a:solidFill>
                <a:latin typeface="Arial"/>
                <a:cs typeface="Arial"/>
              </a:rPr>
              <a:t>СХД (Dell, </a:t>
            </a:r>
            <a:r>
              <a:rPr sz="1700" spc="-175" dirty="0">
                <a:solidFill>
                  <a:srgbClr val="242424"/>
                </a:solidFill>
                <a:latin typeface="Arial"/>
                <a:cs typeface="Arial"/>
              </a:rPr>
              <a:t>HP, </a:t>
            </a:r>
            <a:r>
              <a:rPr sz="1700" spc="-20" dirty="0">
                <a:solidFill>
                  <a:srgbClr val="242424"/>
                </a:solidFill>
                <a:latin typeface="Arial"/>
                <a:cs typeface="Arial"/>
              </a:rPr>
              <a:t>Fujitsu,</a:t>
            </a:r>
            <a:r>
              <a:rPr sz="1700" spc="-32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42424"/>
                </a:solidFill>
                <a:latin typeface="Arial"/>
                <a:cs typeface="Arial"/>
              </a:rPr>
              <a:t>Supermicro)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60"/>
              </a:spcBef>
              <a:buChar char="•"/>
              <a:tabLst>
                <a:tab pos="133985" algn="l"/>
              </a:tabLst>
            </a:pPr>
            <a:r>
              <a:rPr sz="1700" spc="20" dirty="0">
                <a:solidFill>
                  <a:srgbClr val="242424"/>
                </a:solidFill>
                <a:latin typeface="Arial"/>
                <a:cs typeface="Arial"/>
              </a:rPr>
              <a:t>Источники </a:t>
            </a:r>
            <a:r>
              <a:rPr sz="1700" spc="-25" dirty="0">
                <a:solidFill>
                  <a:srgbClr val="242424"/>
                </a:solidFill>
                <a:latin typeface="Arial"/>
                <a:cs typeface="Arial"/>
              </a:rPr>
              <a:t>бесперебойного </a:t>
            </a:r>
            <a:r>
              <a:rPr sz="1700" spc="5" dirty="0">
                <a:solidFill>
                  <a:srgbClr val="242424"/>
                </a:solidFill>
                <a:latin typeface="Arial"/>
                <a:cs typeface="Arial"/>
              </a:rPr>
              <a:t>питания</a:t>
            </a:r>
            <a:r>
              <a:rPr sz="1700" spc="-36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242424"/>
                </a:solidFill>
                <a:latin typeface="Arial"/>
                <a:cs typeface="Arial"/>
              </a:rPr>
              <a:t>(Ippon, </a:t>
            </a:r>
            <a:r>
              <a:rPr sz="1700" spc="-110" dirty="0">
                <a:solidFill>
                  <a:srgbClr val="242424"/>
                </a:solidFill>
                <a:latin typeface="Arial"/>
                <a:cs typeface="Arial"/>
              </a:rPr>
              <a:t>APC, </a:t>
            </a:r>
            <a:r>
              <a:rPr sz="1700" spc="-5" dirty="0">
                <a:solidFill>
                  <a:srgbClr val="242424"/>
                </a:solidFill>
                <a:latin typeface="Arial"/>
                <a:cs typeface="Arial"/>
              </a:rPr>
              <a:t>Irbis)</a:t>
            </a:r>
            <a:endParaRPr sz="1700" dirty="0">
              <a:latin typeface="Arial"/>
              <a:cs typeface="Arial"/>
            </a:endParaRPr>
          </a:p>
          <a:p>
            <a:pPr marL="113664" indent="-100965">
              <a:lnSpc>
                <a:spcPct val="100000"/>
              </a:lnSpc>
              <a:spcBef>
                <a:spcPts val="660"/>
              </a:spcBef>
              <a:buChar char="•"/>
              <a:tabLst>
                <a:tab pos="133985" algn="l"/>
              </a:tabLst>
            </a:pPr>
            <a:r>
              <a:rPr sz="1700" spc="-5" dirty="0">
                <a:solidFill>
                  <a:srgbClr val="242424"/>
                </a:solidFill>
                <a:latin typeface="Arial"/>
                <a:cs typeface="Arial"/>
              </a:rPr>
              <a:t>Промышленная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42424"/>
                </a:solidFill>
                <a:latin typeface="Arial"/>
                <a:cs typeface="Arial"/>
              </a:rPr>
              <a:t>автоматика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242424"/>
                </a:solidFill>
                <a:latin typeface="Arial"/>
                <a:cs typeface="Arial"/>
              </a:rPr>
              <a:t>(Siemens,</a:t>
            </a:r>
            <a:r>
              <a:rPr sz="1700"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242424"/>
                </a:solidFill>
                <a:latin typeface="Arial"/>
                <a:cs typeface="Arial"/>
              </a:rPr>
              <a:t>Schneider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42424"/>
                </a:solidFill>
                <a:latin typeface="Arial"/>
                <a:cs typeface="Arial"/>
              </a:rPr>
              <a:t>Electric,</a:t>
            </a:r>
            <a:r>
              <a:rPr sz="1700"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42424"/>
                </a:solidFill>
                <a:latin typeface="Arial"/>
                <a:cs typeface="Arial"/>
              </a:rPr>
              <a:t>Mitsubishi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42424"/>
                </a:solidFill>
                <a:latin typeface="Arial"/>
                <a:cs typeface="Arial"/>
              </a:rPr>
              <a:t>Electric,</a:t>
            </a:r>
            <a:r>
              <a:rPr sz="1700"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42424"/>
                </a:solidFill>
                <a:latin typeface="Arial"/>
                <a:cs typeface="Arial"/>
              </a:rPr>
              <a:t>Omron</a:t>
            </a:r>
            <a:r>
              <a:rPr sz="1700"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42424"/>
                </a:solidFill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5439" y="589635"/>
            <a:ext cx="11051997" cy="792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1834" y="1212316"/>
            <a:ext cx="64687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 smtClean="0"/>
              <a:t>ПРОЕКТЫ </a:t>
            </a:r>
            <a:r>
              <a:rPr spc="-330" dirty="0"/>
              <a:t>ПО</a:t>
            </a:r>
            <a:r>
              <a:rPr spc="-215" dirty="0"/>
              <a:t> </a:t>
            </a:r>
            <a:r>
              <a:rPr spc="-245" dirty="0"/>
              <a:t>СКС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1834" y="2816808"/>
            <a:ext cx="7139166" cy="3581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7700">
              <a:lnSpc>
                <a:spcPct val="143300"/>
              </a:lnSpc>
              <a:spcBef>
                <a:spcPts val="95"/>
              </a:spcBef>
            </a:pPr>
            <a:r>
              <a:rPr spc="30" dirty="0">
                <a:solidFill>
                  <a:srgbClr val="242424"/>
                </a:solidFill>
                <a:latin typeface="Arial"/>
                <a:cs typeface="Arial"/>
              </a:rPr>
              <a:t>Монтаж камер </a:t>
            </a:r>
            <a:r>
              <a:rPr spc="-10" dirty="0">
                <a:solidFill>
                  <a:srgbClr val="242424"/>
                </a:solidFill>
                <a:latin typeface="Arial"/>
                <a:cs typeface="Arial"/>
              </a:rPr>
              <a:t>видеонаблюдения, </a:t>
            </a:r>
            <a:r>
              <a:rPr spc="30" dirty="0">
                <a:solidFill>
                  <a:srgbClr val="242424"/>
                </a:solidFill>
                <a:latin typeface="Arial"/>
                <a:cs typeface="Arial"/>
              </a:rPr>
              <a:t>коммутационных  </a:t>
            </a:r>
            <a:r>
              <a:rPr spc="40" dirty="0">
                <a:solidFill>
                  <a:srgbClr val="242424"/>
                </a:solidFill>
                <a:latin typeface="Arial"/>
                <a:cs typeface="Arial"/>
              </a:rPr>
              <a:t>шкафов</a:t>
            </a:r>
            <a:r>
              <a:rPr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242424"/>
                </a:solidFill>
                <a:latin typeface="Arial"/>
                <a:cs typeface="Arial"/>
              </a:rPr>
              <a:t>линий</a:t>
            </a:r>
            <a:r>
              <a:rPr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95" dirty="0">
                <a:solidFill>
                  <a:srgbClr val="242424"/>
                </a:solidFill>
                <a:latin typeface="Arial"/>
                <a:cs typeface="Arial"/>
              </a:rPr>
              <a:t>ВОЛС </a:t>
            </a:r>
            <a:r>
              <a:rPr spc="55" dirty="0">
                <a:solidFill>
                  <a:srgbClr val="242424"/>
                </a:solidFill>
                <a:latin typeface="Arial"/>
                <a:cs typeface="Arial"/>
              </a:rPr>
              <a:t>в</a:t>
            </a:r>
            <a:r>
              <a:rPr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45" dirty="0">
                <a:solidFill>
                  <a:srgbClr val="242424"/>
                </a:solidFill>
                <a:latin typeface="Arial"/>
                <a:cs typeface="Arial"/>
              </a:rPr>
              <a:t>Московском</a:t>
            </a:r>
            <a:r>
              <a:rPr spc="-9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242424"/>
                </a:solidFill>
                <a:latin typeface="Arial"/>
                <a:cs typeface="Arial"/>
              </a:rPr>
              <a:t>метрополитене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43300"/>
              </a:lnSpc>
            </a:pPr>
            <a:r>
              <a:rPr spc="30" dirty="0">
                <a:solidFill>
                  <a:srgbClr val="242424"/>
                </a:solidFill>
                <a:latin typeface="Arial"/>
                <a:cs typeface="Arial"/>
              </a:rPr>
              <a:t>Монтаж</a:t>
            </a:r>
            <a:r>
              <a:rPr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42424"/>
                </a:solidFill>
                <a:latin typeface="Arial"/>
                <a:cs typeface="Arial"/>
              </a:rPr>
              <a:t>оборудования</a:t>
            </a:r>
            <a:r>
              <a:rPr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242424"/>
                </a:solidFill>
                <a:latin typeface="Arial"/>
                <a:cs typeface="Arial"/>
              </a:rPr>
              <a:t>для</a:t>
            </a:r>
            <a:r>
              <a:rPr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242424"/>
                </a:solidFill>
                <a:latin typeface="Arial"/>
                <a:cs typeface="Arial"/>
              </a:rPr>
              <a:t>беспроводных</a:t>
            </a:r>
            <a:r>
              <a:rPr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15" dirty="0">
                <a:solidFill>
                  <a:srgbClr val="242424"/>
                </a:solidFill>
                <a:latin typeface="Arial"/>
                <a:cs typeface="Arial"/>
              </a:rPr>
              <a:t>локальных</a:t>
            </a:r>
            <a:r>
              <a:rPr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242424"/>
                </a:solidFill>
                <a:latin typeface="Arial"/>
                <a:cs typeface="Arial"/>
              </a:rPr>
              <a:t>сетей  </a:t>
            </a:r>
            <a:r>
              <a:rPr spc="-5" dirty="0">
                <a:solidFill>
                  <a:srgbClr val="242424"/>
                </a:solidFill>
                <a:latin typeface="Arial"/>
                <a:cs typeface="Arial"/>
              </a:rPr>
              <a:t>(Wi-Fi)</a:t>
            </a:r>
            <a:r>
              <a:rPr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242424"/>
                </a:solidFill>
                <a:latin typeface="Arial"/>
                <a:cs typeface="Arial"/>
              </a:rPr>
              <a:t>оборудование</a:t>
            </a:r>
            <a:r>
              <a:rPr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242424"/>
                </a:solidFill>
                <a:latin typeface="Arial"/>
                <a:cs typeface="Arial"/>
              </a:rPr>
              <a:t>рабочих</a:t>
            </a:r>
            <a:r>
              <a:rPr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242424"/>
                </a:solidFill>
                <a:latin typeface="Arial"/>
                <a:cs typeface="Arial"/>
              </a:rPr>
              <a:t>мест</a:t>
            </a:r>
            <a:r>
              <a:rPr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242424"/>
                </a:solidFill>
                <a:latin typeface="Arial"/>
                <a:cs typeface="Arial"/>
              </a:rPr>
              <a:t>на</a:t>
            </a:r>
            <a:r>
              <a:rPr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15" dirty="0">
                <a:solidFill>
                  <a:srgbClr val="242424"/>
                </a:solidFill>
                <a:latin typeface="Arial"/>
                <a:cs typeface="Arial"/>
              </a:rPr>
              <a:t>складе</a:t>
            </a:r>
            <a:r>
              <a:rPr spc="-9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30" dirty="0">
                <a:solidFill>
                  <a:srgbClr val="242424"/>
                </a:solidFill>
                <a:latin typeface="Arial"/>
                <a:cs typeface="Arial"/>
              </a:rPr>
              <a:t>Баккарди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394335">
              <a:lnSpc>
                <a:spcPct val="143200"/>
              </a:lnSpc>
              <a:spcBef>
                <a:spcPts val="5"/>
              </a:spcBef>
            </a:pPr>
            <a:r>
              <a:rPr spc="30" dirty="0">
                <a:solidFill>
                  <a:srgbClr val="242424"/>
                </a:solidFill>
                <a:latin typeface="Arial"/>
                <a:cs typeface="Arial"/>
              </a:rPr>
              <a:t>Монтаж</a:t>
            </a:r>
            <a:r>
              <a:rPr spc="-114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30" dirty="0">
                <a:solidFill>
                  <a:srgbClr val="242424"/>
                </a:solidFill>
                <a:latin typeface="Arial"/>
                <a:cs typeface="Arial"/>
              </a:rPr>
              <a:t>системы</a:t>
            </a:r>
            <a:r>
              <a:rPr spc="-11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242424"/>
                </a:solidFill>
                <a:latin typeface="Arial"/>
                <a:cs typeface="Arial"/>
              </a:rPr>
              <a:t>видеонаблюдения,</a:t>
            </a:r>
            <a:r>
              <a:rPr spc="-11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242424"/>
                </a:solidFill>
                <a:latin typeface="Arial"/>
                <a:cs typeface="Arial"/>
              </a:rPr>
              <a:t>контроля</a:t>
            </a:r>
            <a:r>
              <a:rPr spc="-11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42424"/>
                </a:solidFill>
                <a:latin typeface="Arial"/>
                <a:cs typeface="Arial"/>
              </a:rPr>
              <a:t>доступа,  </a:t>
            </a:r>
            <a:r>
              <a:rPr spc="35" dirty="0">
                <a:solidFill>
                  <a:srgbClr val="242424"/>
                </a:solidFill>
                <a:latin typeface="Arial"/>
                <a:cs typeface="Arial"/>
              </a:rPr>
              <a:t>точек </a:t>
            </a:r>
            <a:r>
              <a:rPr dirty="0">
                <a:solidFill>
                  <a:srgbClr val="242424"/>
                </a:solidFill>
                <a:latin typeface="Arial"/>
                <a:cs typeface="Arial"/>
              </a:rPr>
              <a:t>доступа, </a:t>
            </a:r>
            <a:r>
              <a:rPr spc="-25" dirty="0">
                <a:solidFill>
                  <a:srgbClr val="242424"/>
                </a:solidFill>
                <a:latin typeface="Arial"/>
                <a:cs typeface="Arial"/>
              </a:rPr>
              <a:t>а </a:t>
            </a:r>
            <a:r>
              <a:rPr spc="70" dirty="0">
                <a:solidFill>
                  <a:srgbClr val="242424"/>
                </a:solidFill>
                <a:latin typeface="Arial"/>
                <a:cs typeface="Arial"/>
              </a:rPr>
              <a:t>так </a:t>
            </a:r>
            <a:r>
              <a:rPr spc="25" dirty="0">
                <a:solidFill>
                  <a:srgbClr val="242424"/>
                </a:solidFill>
                <a:latin typeface="Arial"/>
                <a:cs typeface="Arial"/>
              </a:rPr>
              <a:t>же </a:t>
            </a:r>
            <a:r>
              <a:rPr spc="-15" dirty="0">
                <a:solidFill>
                  <a:srgbClr val="242424"/>
                </a:solidFill>
                <a:latin typeface="Arial"/>
                <a:cs typeface="Arial"/>
              </a:rPr>
              <a:t>оборудование</a:t>
            </a:r>
            <a:r>
              <a:rPr spc="-36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242424"/>
                </a:solidFill>
                <a:latin typeface="Arial"/>
                <a:cs typeface="Arial"/>
              </a:rPr>
              <a:t>рабочих </a:t>
            </a:r>
            <a:r>
              <a:rPr spc="20" dirty="0">
                <a:solidFill>
                  <a:srgbClr val="242424"/>
                </a:solidFill>
                <a:latin typeface="Arial"/>
                <a:cs typeface="Arial"/>
              </a:rPr>
              <a:t>мест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pc="-15" dirty="0">
                <a:solidFill>
                  <a:srgbClr val="242424"/>
                </a:solidFill>
                <a:latin typeface="Arial"/>
                <a:cs typeface="Arial"/>
              </a:rPr>
              <a:t>на</a:t>
            </a:r>
            <a:r>
              <a:rPr spc="-10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15" dirty="0">
                <a:solidFill>
                  <a:srgbClr val="242424"/>
                </a:solidFill>
                <a:latin typeface="Arial"/>
                <a:cs typeface="Arial"/>
              </a:rPr>
              <a:t>складе</a:t>
            </a:r>
            <a:r>
              <a:rPr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42424"/>
                </a:solidFill>
                <a:latin typeface="Arial"/>
                <a:cs typeface="Arial"/>
              </a:rPr>
              <a:t>сети</a:t>
            </a:r>
            <a:r>
              <a:rPr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42424"/>
                </a:solidFill>
                <a:latin typeface="Arial"/>
                <a:cs typeface="Arial"/>
              </a:rPr>
              <a:t>«Азбука</a:t>
            </a:r>
            <a:r>
              <a:rPr spc="-10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242424"/>
                </a:solidFill>
                <a:latin typeface="Arial"/>
                <a:cs typeface="Arial"/>
              </a:rPr>
              <a:t>Вкуса»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55623" y="346049"/>
            <a:ext cx="8800363" cy="879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3760" marR="508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КЛЕВЕРЕНС </a:t>
            </a:r>
            <a:r>
              <a:rPr spc="-110" dirty="0"/>
              <a:t>И </a:t>
            </a:r>
            <a:r>
              <a:rPr spc="-280" dirty="0"/>
              <a:t>INTER </a:t>
            </a:r>
            <a:r>
              <a:rPr spc="-130" dirty="0"/>
              <a:t>ID </a:t>
            </a:r>
            <a:r>
              <a:rPr spc="-280" dirty="0"/>
              <a:t>НАИБОЛЕЕ  </a:t>
            </a:r>
            <a:r>
              <a:rPr spc="-75" dirty="0"/>
              <a:t>ЗНАЧИМЫЕ </a:t>
            </a:r>
            <a:r>
              <a:rPr spc="-215" dirty="0"/>
              <a:t>ПРОЕКТЫ </a:t>
            </a:r>
            <a:r>
              <a:rPr spc="85" dirty="0"/>
              <a:t>ЗА </a:t>
            </a:r>
            <a:r>
              <a:rPr spc="65" dirty="0"/>
              <a:t>2017</a:t>
            </a:r>
            <a:r>
              <a:rPr spc="-545" dirty="0"/>
              <a:t> </a:t>
            </a:r>
            <a:r>
              <a:rPr spc="-35" dirty="0"/>
              <a:t>ГОД</a:t>
            </a:r>
          </a:p>
        </p:txBody>
      </p:sp>
      <p:sp>
        <p:nvSpPr>
          <p:cNvPr id="6" name="object 6"/>
          <p:cNvSpPr/>
          <p:nvPr/>
        </p:nvSpPr>
        <p:spPr>
          <a:xfrm>
            <a:off x="1481389" y="6690064"/>
            <a:ext cx="3979608" cy="126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95000" y="6400835"/>
            <a:ext cx="3628275" cy="153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8299" y="4343400"/>
            <a:ext cx="2819399" cy="2676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95000" y="3903381"/>
            <a:ext cx="3427171" cy="1132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76" y="3899153"/>
            <a:ext cx="3410633" cy="136194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308979" y="4827786"/>
            <a:ext cx="1758950" cy="211454"/>
          </a:xfrm>
          <a:custGeom>
            <a:avLst/>
            <a:gdLst/>
            <a:ahLst/>
            <a:cxnLst/>
            <a:rect l="l" t="t" r="r" b="b"/>
            <a:pathLst>
              <a:path w="1758950" h="211454">
                <a:moveTo>
                  <a:pt x="1185316" y="61569"/>
                </a:moveTo>
                <a:lnTo>
                  <a:pt x="1153717" y="69687"/>
                </a:lnTo>
                <a:lnTo>
                  <a:pt x="1131463" y="90744"/>
                </a:lnTo>
                <a:lnTo>
                  <a:pt x="1118299" y="119798"/>
                </a:lnTo>
                <a:lnTo>
                  <a:pt x="1113967" y="151904"/>
                </a:lnTo>
                <a:lnTo>
                  <a:pt x="1116857" y="174252"/>
                </a:lnTo>
                <a:lnTo>
                  <a:pt x="1125748" y="193168"/>
                </a:lnTo>
                <a:lnTo>
                  <a:pt x="1140976" y="206266"/>
                </a:lnTo>
                <a:lnTo>
                  <a:pt x="1162875" y="211162"/>
                </a:lnTo>
                <a:lnTo>
                  <a:pt x="1177710" y="209479"/>
                </a:lnTo>
                <a:lnTo>
                  <a:pt x="1190118" y="204612"/>
                </a:lnTo>
                <a:lnTo>
                  <a:pt x="1200556" y="196836"/>
                </a:lnTo>
                <a:lnTo>
                  <a:pt x="1209484" y="186423"/>
                </a:lnTo>
                <a:lnTo>
                  <a:pt x="1244458" y="186423"/>
                </a:lnTo>
                <a:lnTo>
                  <a:pt x="1245169" y="182397"/>
                </a:lnTo>
                <a:lnTo>
                  <a:pt x="1175524" y="182397"/>
                </a:lnTo>
                <a:lnTo>
                  <a:pt x="1164213" y="179118"/>
                </a:lnTo>
                <a:lnTo>
                  <a:pt x="1157160" y="170824"/>
                </a:lnTo>
                <a:lnTo>
                  <a:pt x="1153536" y="159830"/>
                </a:lnTo>
                <a:lnTo>
                  <a:pt x="1152512" y="148450"/>
                </a:lnTo>
                <a:lnTo>
                  <a:pt x="1154884" y="130368"/>
                </a:lnTo>
                <a:lnTo>
                  <a:pt x="1162099" y="111391"/>
                </a:lnTo>
                <a:lnTo>
                  <a:pt x="1174302" y="96415"/>
                </a:lnTo>
                <a:lnTo>
                  <a:pt x="1191640" y="90335"/>
                </a:lnTo>
                <a:lnTo>
                  <a:pt x="1265077" y="90335"/>
                </a:lnTo>
                <a:lnTo>
                  <a:pt x="1266968" y="81699"/>
                </a:lnTo>
                <a:lnTo>
                  <a:pt x="1229613" y="81699"/>
                </a:lnTo>
                <a:lnTo>
                  <a:pt x="1220360" y="72944"/>
                </a:lnTo>
                <a:lnTo>
                  <a:pt x="1209960" y="66648"/>
                </a:lnTo>
                <a:lnTo>
                  <a:pt x="1198313" y="62844"/>
                </a:lnTo>
                <a:lnTo>
                  <a:pt x="1185316" y="61569"/>
                </a:lnTo>
                <a:close/>
              </a:path>
              <a:path w="1758950" h="211454">
                <a:moveTo>
                  <a:pt x="1244458" y="186423"/>
                </a:moveTo>
                <a:lnTo>
                  <a:pt x="1210055" y="186423"/>
                </a:lnTo>
                <a:lnTo>
                  <a:pt x="1206030" y="207721"/>
                </a:lnTo>
                <a:lnTo>
                  <a:pt x="1241120" y="207721"/>
                </a:lnTo>
                <a:lnTo>
                  <a:pt x="1241972" y="201447"/>
                </a:lnTo>
                <a:lnTo>
                  <a:pt x="1243298" y="193168"/>
                </a:lnTo>
                <a:lnTo>
                  <a:pt x="1244458" y="186423"/>
                </a:lnTo>
                <a:close/>
              </a:path>
              <a:path w="1758950" h="211454">
                <a:moveTo>
                  <a:pt x="1341818" y="65023"/>
                </a:moveTo>
                <a:lnTo>
                  <a:pt x="1306144" y="65023"/>
                </a:lnTo>
                <a:lnTo>
                  <a:pt x="1305039" y="71666"/>
                </a:lnTo>
                <a:lnTo>
                  <a:pt x="1303794" y="77901"/>
                </a:lnTo>
                <a:lnTo>
                  <a:pt x="1302689" y="84010"/>
                </a:lnTo>
                <a:lnTo>
                  <a:pt x="1277378" y="207721"/>
                </a:lnTo>
                <a:lnTo>
                  <a:pt x="1314780" y="207721"/>
                </a:lnTo>
                <a:lnTo>
                  <a:pt x="1328013" y="143852"/>
                </a:lnTo>
                <a:lnTo>
                  <a:pt x="1354474" y="101295"/>
                </a:lnTo>
                <a:lnTo>
                  <a:pt x="1371739" y="97243"/>
                </a:lnTo>
                <a:lnTo>
                  <a:pt x="1386056" y="97243"/>
                </a:lnTo>
                <a:lnTo>
                  <a:pt x="1387208" y="92062"/>
                </a:lnTo>
                <a:lnTo>
                  <a:pt x="1336636" y="92062"/>
                </a:lnTo>
                <a:lnTo>
                  <a:pt x="1341818" y="65023"/>
                </a:lnTo>
                <a:close/>
              </a:path>
              <a:path w="1758950" h="211454">
                <a:moveTo>
                  <a:pt x="1452867" y="65023"/>
                </a:moveTo>
                <a:lnTo>
                  <a:pt x="1415465" y="65023"/>
                </a:lnTo>
                <a:lnTo>
                  <a:pt x="1384973" y="207721"/>
                </a:lnTo>
                <a:lnTo>
                  <a:pt x="1422374" y="207721"/>
                </a:lnTo>
                <a:lnTo>
                  <a:pt x="1452867" y="65023"/>
                </a:lnTo>
                <a:close/>
              </a:path>
              <a:path w="1758950" h="211454">
                <a:moveTo>
                  <a:pt x="1265077" y="90335"/>
                </a:moveTo>
                <a:lnTo>
                  <a:pt x="1191640" y="90335"/>
                </a:lnTo>
                <a:lnTo>
                  <a:pt x="1203806" y="93303"/>
                </a:lnTo>
                <a:lnTo>
                  <a:pt x="1212218" y="101079"/>
                </a:lnTo>
                <a:lnTo>
                  <a:pt x="1217101" y="111969"/>
                </a:lnTo>
                <a:lnTo>
                  <a:pt x="1218679" y="124282"/>
                </a:lnTo>
                <a:lnTo>
                  <a:pt x="1215752" y="144464"/>
                </a:lnTo>
                <a:lnTo>
                  <a:pt x="1207279" y="163207"/>
                </a:lnTo>
                <a:lnTo>
                  <a:pt x="1193717" y="177017"/>
                </a:lnTo>
                <a:lnTo>
                  <a:pt x="1175524" y="182397"/>
                </a:lnTo>
                <a:lnTo>
                  <a:pt x="1245169" y="182397"/>
                </a:lnTo>
                <a:lnTo>
                  <a:pt x="1246301" y="176072"/>
                </a:lnTo>
                <a:lnTo>
                  <a:pt x="1265077" y="90335"/>
                </a:lnTo>
                <a:close/>
              </a:path>
              <a:path w="1758950" h="211454">
                <a:moveTo>
                  <a:pt x="1386056" y="97243"/>
                </a:moveTo>
                <a:lnTo>
                  <a:pt x="1376438" y="97243"/>
                </a:lnTo>
                <a:lnTo>
                  <a:pt x="1381404" y="98158"/>
                </a:lnTo>
                <a:lnTo>
                  <a:pt x="1385544" y="99542"/>
                </a:lnTo>
                <a:lnTo>
                  <a:pt x="1386056" y="97243"/>
                </a:lnTo>
                <a:close/>
              </a:path>
              <a:path w="1758950" h="211454">
                <a:moveTo>
                  <a:pt x="1383918" y="61569"/>
                </a:moveTo>
                <a:lnTo>
                  <a:pt x="1379219" y="61569"/>
                </a:lnTo>
                <a:lnTo>
                  <a:pt x="1366346" y="64151"/>
                </a:lnTo>
                <a:lnTo>
                  <a:pt x="1354267" y="70996"/>
                </a:lnTo>
                <a:lnTo>
                  <a:pt x="1344165" y="80750"/>
                </a:lnTo>
                <a:lnTo>
                  <a:pt x="1337221" y="92062"/>
                </a:lnTo>
                <a:lnTo>
                  <a:pt x="1387208" y="92062"/>
                </a:lnTo>
                <a:lnTo>
                  <a:pt x="1393609" y="63296"/>
                </a:lnTo>
                <a:lnTo>
                  <a:pt x="1389189" y="62191"/>
                </a:lnTo>
                <a:lnTo>
                  <a:pt x="1383918" y="61569"/>
                </a:lnTo>
                <a:close/>
              </a:path>
              <a:path w="1758950" h="211454">
                <a:moveTo>
                  <a:pt x="1284858" y="0"/>
                </a:moveTo>
                <a:lnTo>
                  <a:pt x="1247457" y="0"/>
                </a:lnTo>
                <a:lnTo>
                  <a:pt x="1229613" y="81699"/>
                </a:lnTo>
                <a:lnTo>
                  <a:pt x="1266968" y="81699"/>
                </a:lnTo>
                <a:lnTo>
                  <a:pt x="1284858" y="0"/>
                </a:lnTo>
                <a:close/>
              </a:path>
              <a:path w="1758950" h="211454">
                <a:moveTo>
                  <a:pt x="1466100" y="3454"/>
                </a:moveTo>
                <a:lnTo>
                  <a:pt x="1429283" y="3454"/>
                </a:lnTo>
                <a:lnTo>
                  <a:pt x="1421218" y="39128"/>
                </a:lnTo>
                <a:lnTo>
                  <a:pt x="1458620" y="39128"/>
                </a:lnTo>
                <a:lnTo>
                  <a:pt x="1466100" y="3454"/>
                </a:lnTo>
                <a:close/>
              </a:path>
              <a:path w="1758950" h="211454">
                <a:moveTo>
                  <a:pt x="1700288" y="61569"/>
                </a:moveTo>
                <a:lnTo>
                  <a:pt x="1642170" y="88393"/>
                </a:lnTo>
                <a:lnTo>
                  <a:pt x="1619161" y="148450"/>
                </a:lnTo>
                <a:lnTo>
                  <a:pt x="1624095" y="176122"/>
                </a:lnTo>
                <a:lnTo>
                  <a:pt x="1638025" y="195694"/>
                </a:lnTo>
                <a:lnTo>
                  <a:pt x="1659639" y="207321"/>
                </a:lnTo>
                <a:lnTo>
                  <a:pt x="1687626" y="211162"/>
                </a:lnTo>
                <a:lnTo>
                  <a:pt x="1699133" y="210526"/>
                </a:lnTo>
                <a:lnTo>
                  <a:pt x="1710669" y="208794"/>
                </a:lnTo>
                <a:lnTo>
                  <a:pt x="1722050" y="206233"/>
                </a:lnTo>
                <a:lnTo>
                  <a:pt x="1733092" y="203111"/>
                </a:lnTo>
                <a:lnTo>
                  <a:pt x="1736066" y="184124"/>
                </a:lnTo>
                <a:lnTo>
                  <a:pt x="1693964" y="184124"/>
                </a:lnTo>
                <a:lnTo>
                  <a:pt x="1677013" y="182159"/>
                </a:lnTo>
                <a:lnTo>
                  <a:pt x="1664560" y="175864"/>
                </a:lnTo>
                <a:lnTo>
                  <a:pt x="1656884" y="164638"/>
                </a:lnTo>
                <a:lnTo>
                  <a:pt x="1654263" y="147878"/>
                </a:lnTo>
                <a:lnTo>
                  <a:pt x="1754949" y="147878"/>
                </a:lnTo>
                <a:lnTo>
                  <a:pt x="1756421" y="140010"/>
                </a:lnTo>
                <a:lnTo>
                  <a:pt x="1757505" y="132154"/>
                </a:lnTo>
                <a:lnTo>
                  <a:pt x="1758174" y="124249"/>
                </a:lnTo>
                <a:lnTo>
                  <a:pt x="1758223" y="122554"/>
                </a:lnTo>
                <a:lnTo>
                  <a:pt x="1659432" y="122554"/>
                </a:lnTo>
                <a:lnTo>
                  <a:pt x="1665539" y="108951"/>
                </a:lnTo>
                <a:lnTo>
                  <a:pt x="1673664" y="98204"/>
                </a:lnTo>
                <a:lnTo>
                  <a:pt x="1684744" y="91145"/>
                </a:lnTo>
                <a:lnTo>
                  <a:pt x="1699717" y="88607"/>
                </a:lnTo>
                <a:lnTo>
                  <a:pt x="1751673" y="88607"/>
                </a:lnTo>
                <a:lnTo>
                  <a:pt x="1742533" y="75298"/>
                </a:lnTo>
                <a:lnTo>
                  <a:pt x="1724204" y="65009"/>
                </a:lnTo>
                <a:lnTo>
                  <a:pt x="1700288" y="61569"/>
                </a:lnTo>
                <a:close/>
              </a:path>
              <a:path w="1758950" h="211454">
                <a:moveTo>
                  <a:pt x="1512709" y="65024"/>
                </a:moveTo>
                <a:lnTo>
                  <a:pt x="1474736" y="65023"/>
                </a:lnTo>
                <a:lnTo>
                  <a:pt x="1498904" y="207721"/>
                </a:lnTo>
                <a:lnTo>
                  <a:pt x="1539747" y="207721"/>
                </a:lnTo>
                <a:lnTo>
                  <a:pt x="1561959" y="169735"/>
                </a:lnTo>
                <a:lnTo>
                  <a:pt x="1527098" y="169735"/>
                </a:lnTo>
                <a:lnTo>
                  <a:pt x="1512709" y="65024"/>
                </a:lnTo>
                <a:close/>
              </a:path>
              <a:path w="1758950" h="211454">
                <a:moveTo>
                  <a:pt x="1737690" y="173761"/>
                </a:moveTo>
                <a:lnTo>
                  <a:pt x="1727153" y="178070"/>
                </a:lnTo>
                <a:lnTo>
                  <a:pt x="1716341" y="181333"/>
                </a:lnTo>
                <a:lnTo>
                  <a:pt x="1705271" y="183401"/>
                </a:lnTo>
                <a:lnTo>
                  <a:pt x="1693964" y="184124"/>
                </a:lnTo>
                <a:lnTo>
                  <a:pt x="1736066" y="184124"/>
                </a:lnTo>
                <a:lnTo>
                  <a:pt x="1737690" y="173761"/>
                </a:lnTo>
                <a:close/>
              </a:path>
              <a:path w="1758950" h="211454">
                <a:moveTo>
                  <a:pt x="1623186" y="65023"/>
                </a:moveTo>
                <a:lnTo>
                  <a:pt x="1583486" y="65023"/>
                </a:lnTo>
                <a:lnTo>
                  <a:pt x="1527670" y="169735"/>
                </a:lnTo>
                <a:lnTo>
                  <a:pt x="1561959" y="169735"/>
                </a:lnTo>
                <a:lnTo>
                  <a:pt x="1623186" y="65023"/>
                </a:lnTo>
                <a:close/>
              </a:path>
              <a:path w="1758950" h="211454">
                <a:moveTo>
                  <a:pt x="1751673" y="88607"/>
                </a:moveTo>
                <a:lnTo>
                  <a:pt x="1699717" y="88607"/>
                </a:lnTo>
                <a:lnTo>
                  <a:pt x="1709944" y="90241"/>
                </a:lnTo>
                <a:lnTo>
                  <a:pt x="1717324" y="94976"/>
                </a:lnTo>
                <a:lnTo>
                  <a:pt x="1721796" y="102570"/>
                </a:lnTo>
                <a:lnTo>
                  <a:pt x="1723301" y="112775"/>
                </a:lnTo>
                <a:lnTo>
                  <a:pt x="1723274" y="116230"/>
                </a:lnTo>
                <a:lnTo>
                  <a:pt x="1722704" y="119240"/>
                </a:lnTo>
                <a:lnTo>
                  <a:pt x="1722158" y="122554"/>
                </a:lnTo>
                <a:lnTo>
                  <a:pt x="1758223" y="122554"/>
                </a:lnTo>
                <a:lnTo>
                  <a:pt x="1758317" y="119240"/>
                </a:lnTo>
                <a:lnTo>
                  <a:pt x="1758379" y="116090"/>
                </a:lnTo>
                <a:lnTo>
                  <a:pt x="1754268" y="92387"/>
                </a:lnTo>
                <a:lnTo>
                  <a:pt x="1751673" y="88607"/>
                </a:lnTo>
                <a:close/>
              </a:path>
              <a:path w="1758950" h="211454">
                <a:moveTo>
                  <a:pt x="961478" y="61569"/>
                </a:moveTo>
                <a:lnTo>
                  <a:pt x="903360" y="88393"/>
                </a:lnTo>
                <a:lnTo>
                  <a:pt x="880351" y="148450"/>
                </a:lnTo>
                <a:lnTo>
                  <a:pt x="885286" y="176122"/>
                </a:lnTo>
                <a:lnTo>
                  <a:pt x="899217" y="195694"/>
                </a:lnTo>
                <a:lnTo>
                  <a:pt x="920834" y="207321"/>
                </a:lnTo>
                <a:lnTo>
                  <a:pt x="948829" y="211162"/>
                </a:lnTo>
                <a:lnTo>
                  <a:pt x="960328" y="210526"/>
                </a:lnTo>
                <a:lnTo>
                  <a:pt x="971861" y="208794"/>
                </a:lnTo>
                <a:lnTo>
                  <a:pt x="983241" y="206233"/>
                </a:lnTo>
                <a:lnTo>
                  <a:pt x="994282" y="203111"/>
                </a:lnTo>
                <a:lnTo>
                  <a:pt x="997257" y="184124"/>
                </a:lnTo>
                <a:lnTo>
                  <a:pt x="955154" y="184124"/>
                </a:lnTo>
                <a:lnTo>
                  <a:pt x="938292" y="182159"/>
                </a:lnTo>
                <a:lnTo>
                  <a:pt x="926036" y="175864"/>
                </a:lnTo>
                <a:lnTo>
                  <a:pt x="918556" y="164638"/>
                </a:lnTo>
                <a:lnTo>
                  <a:pt x="916025" y="147878"/>
                </a:lnTo>
                <a:lnTo>
                  <a:pt x="1016139" y="147878"/>
                </a:lnTo>
                <a:lnTo>
                  <a:pt x="1017713" y="140010"/>
                </a:lnTo>
                <a:lnTo>
                  <a:pt x="1018997" y="132154"/>
                </a:lnTo>
                <a:lnTo>
                  <a:pt x="1019861" y="124249"/>
                </a:lnTo>
                <a:lnTo>
                  <a:pt x="1019928" y="122554"/>
                </a:lnTo>
                <a:lnTo>
                  <a:pt x="920635" y="122554"/>
                </a:lnTo>
                <a:lnTo>
                  <a:pt x="926733" y="108951"/>
                </a:lnTo>
                <a:lnTo>
                  <a:pt x="934851" y="98204"/>
                </a:lnTo>
                <a:lnTo>
                  <a:pt x="945929" y="91145"/>
                </a:lnTo>
                <a:lnTo>
                  <a:pt x="960907" y="88607"/>
                </a:lnTo>
                <a:lnTo>
                  <a:pt x="1013314" y="88607"/>
                </a:lnTo>
                <a:lnTo>
                  <a:pt x="1004020" y="75298"/>
                </a:lnTo>
                <a:lnTo>
                  <a:pt x="985491" y="65009"/>
                </a:lnTo>
                <a:lnTo>
                  <a:pt x="961478" y="61569"/>
                </a:lnTo>
                <a:close/>
              </a:path>
              <a:path w="1758950" h="211454">
                <a:moveTo>
                  <a:pt x="998880" y="173761"/>
                </a:moveTo>
                <a:lnTo>
                  <a:pt x="988356" y="178070"/>
                </a:lnTo>
                <a:lnTo>
                  <a:pt x="977545" y="181333"/>
                </a:lnTo>
                <a:lnTo>
                  <a:pt x="966470" y="183401"/>
                </a:lnTo>
                <a:lnTo>
                  <a:pt x="955154" y="184124"/>
                </a:lnTo>
                <a:lnTo>
                  <a:pt x="997257" y="184124"/>
                </a:lnTo>
                <a:lnTo>
                  <a:pt x="998880" y="173761"/>
                </a:lnTo>
                <a:close/>
              </a:path>
              <a:path w="1758950" h="211454">
                <a:moveTo>
                  <a:pt x="1013314" y="88607"/>
                </a:moveTo>
                <a:lnTo>
                  <a:pt x="960907" y="88607"/>
                </a:lnTo>
                <a:lnTo>
                  <a:pt x="971141" y="90241"/>
                </a:lnTo>
                <a:lnTo>
                  <a:pt x="978525" y="94976"/>
                </a:lnTo>
                <a:lnTo>
                  <a:pt x="982999" y="102570"/>
                </a:lnTo>
                <a:lnTo>
                  <a:pt x="984503" y="112775"/>
                </a:lnTo>
                <a:lnTo>
                  <a:pt x="984478" y="119240"/>
                </a:lnTo>
                <a:lnTo>
                  <a:pt x="983919" y="122554"/>
                </a:lnTo>
                <a:lnTo>
                  <a:pt x="1019928" y="122554"/>
                </a:lnTo>
                <a:lnTo>
                  <a:pt x="1020059" y="119240"/>
                </a:lnTo>
                <a:lnTo>
                  <a:pt x="1020153" y="116090"/>
                </a:lnTo>
                <a:lnTo>
                  <a:pt x="1015953" y="92387"/>
                </a:lnTo>
                <a:lnTo>
                  <a:pt x="1013314" y="88607"/>
                </a:lnTo>
                <a:close/>
              </a:path>
              <a:path w="1758950" h="211454">
                <a:moveTo>
                  <a:pt x="373430" y="61569"/>
                </a:moveTo>
                <a:lnTo>
                  <a:pt x="315026" y="88393"/>
                </a:lnTo>
                <a:lnTo>
                  <a:pt x="291731" y="148450"/>
                </a:lnTo>
                <a:lnTo>
                  <a:pt x="296757" y="176122"/>
                </a:lnTo>
                <a:lnTo>
                  <a:pt x="310886" y="195694"/>
                </a:lnTo>
                <a:lnTo>
                  <a:pt x="332697" y="207321"/>
                </a:lnTo>
                <a:lnTo>
                  <a:pt x="360768" y="211162"/>
                </a:lnTo>
                <a:lnTo>
                  <a:pt x="372275" y="210526"/>
                </a:lnTo>
                <a:lnTo>
                  <a:pt x="383809" y="208794"/>
                </a:lnTo>
                <a:lnTo>
                  <a:pt x="395187" y="206233"/>
                </a:lnTo>
                <a:lnTo>
                  <a:pt x="406222" y="203111"/>
                </a:lnTo>
                <a:lnTo>
                  <a:pt x="409204" y="184124"/>
                </a:lnTo>
                <a:lnTo>
                  <a:pt x="367106" y="184124"/>
                </a:lnTo>
                <a:lnTo>
                  <a:pt x="350147" y="182159"/>
                </a:lnTo>
                <a:lnTo>
                  <a:pt x="337691" y="175864"/>
                </a:lnTo>
                <a:lnTo>
                  <a:pt x="330014" y="164638"/>
                </a:lnTo>
                <a:lnTo>
                  <a:pt x="327393" y="147878"/>
                </a:lnTo>
                <a:lnTo>
                  <a:pt x="428091" y="147878"/>
                </a:lnTo>
                <a:lnTo>
                  <a:pt x="429563" y="140010"/>
                </a:lnTo>
                <a:lnTo>
                  <a:pt x="430647" y="132154"/>
                </a:lnTo>
                <a:lnTo>
                  <a:pt x="431317" y="124249"/>
                </a:lnTo>
                <a:lnTo>
                  <a:pt x="431365" y="122554"/>
                </a:lnTo>
                <a:lnTo>
                  <a:pt x="332574" y="122554"/>
                </a:lnTo>
                <a:lnTo>
                  <a:pt x="338678" y="108951"/>
                </a:lnTo>
                <a:lnTo>
                  <a:pt x="346797" y="98204"/>
                </a:lnTo>
                <a:lnTo>
                  <a:pt x="357876" y="91145"/>
                </a:lnTo>
                <a:lnTo>
                  <a:pt x="372859" y="88607"/>
                </a:lnTo>
                <a:lnTo>
                  <a:pt x="424815" y="88607"/>
                </a:lnTo>
                <a:lnTo>
                  <a:pt x="415675" y="75298"/>
                </a:lnTo>
                <a:lnTo>
                  <a:pt x="397347" y="65009"/>
                </a:lnTo>
                <a:lnTo>
                  <a:pt x="373430" y="61569"/>
                </a:lnTo>
                <a:close/>
              </a:path>
              <a:path w="1758950" h="211454">
                <a:moveTo>
                  <a:pt x="410832" y="173761"/>
                </a:moveTo>
                <a:lnTo>
                  <a:pt x="400296" y="178070"/>
                </a:lnTo>
                <a:lnTo>
                  <a:pt x="389483" y="181333"/>
                </a:lnTo>
                <a:lnTo>
                  <a:pt x="378413" y="183401"/>
                </a:lnTo>
                <a:lnTo>
                  <a:pt x="367106" y="184124"/>
                </a:lnTo>
                <a:lnTo>
                  <a:pt x="409204" y="184124"/>
                </a:lnTo>
                <a:lnTo>
                  <a:pt x="410832" y="173761"/>
                </a:lnTo>
                <a:close/>
              </a:path>
              <a:path w="1758950" h="211454">
                <a:moveTo>
                  <a:pt x="424815" y="88607"/>
                </a:moveTo>
                <a:lnTo>
                  <a:pt x="372859" y="88607"/>
                </a:lnTo>
                <a:lnTo>
                  <a:pt x="382996" y="90241"/>
                </a:lnTo>
                <a:lnTo>
                  <a:pt x="390180" y="94976"/>
                </a:lnTo>
                <a:lnTo>
                  <a:pt x="394456" y="102570"/>
                </a:lnTo>
                <a:lnTo>
                  <a:pt x="395871" y="112775"/>
                </a:lnTo>
                <a:lnTo>
                  <a:pt x="395846" y="119240"/>
                </a:lnTo>
                <a:lnTo>
                  <a:pt x="395300" y="122554"/>
                </a:lnTo>
                <a:lnTo>
                  <a:pt x="431365" y="122554"/>
                </a:lnTo>
                <a:lnTo>
                  <a:pt x="431460" y="119240"/>
                </a:lnTo>
                <a:lnTo>
                  <a:pt x="431521" y="116090"/>
                </a:lnTo>
                <a:lnTo>
                  <a:pt x="427410" y="92387"/>
                </a:lnTo>
                <a:lnTo>
                  <a:pt x="424815" y="88607"/>
                </a:lnTo>
                <a:close/>
              </a:path>
              <a:path w="1758950" h="211454">
                <a:moveTo>
                  <a:pt x="218071" y="61569"/>
                </a:moveTo>
                <a:lnTo>
                  <a:pt x="159953" y="88393"/>
                </a:lnTo>
                <a:lnTo>
                  <a:pt x="136944" y="148450"/>
                </a:lnTo>
                <a:lnTo>
                  <a:pt x="141878" y="176122"/>
                </a:lnTo>
                <a:lnTo>
                  <a:pt x="155809" y="195694"/>
                </a:lnTo>
                <a:lnTo>
                  <a:pt x="177427" y="207321"/>
                </a:lnTo>
                <a:lnTo>
                  <a:pt x="205422" y="211162"/>
                </a:lnTo>
                <a:lnTo>
                  <a:pt x="216921" y="210526"/>
                </a:lnTo>
                <a:lnTo>
                  <a:pt x="228453" y="208794"/>
                </a:lnTo>
                <a:lnTo>
                  <a:pt x="239833" y="206233"/>
                </a:lnTo>
                <a:lnTo>
                  <a:pt x="250875" y="203111"/>
                </a:lnTo>
                <a:lnTo>
                  <a:pt x="253849" y="184124"/>
                </a:lnTo>
                <a:lnTo>
                  <a:pt x="211747" y="184124"/>
                </a:lnTo>
                <a:lnTo>
                  <a:pt x="194885" y="182159"/>
                </a:lnTo>
                <a:lnTo>
                  <a:pt x="182629" y="175864"/>
                </a:lnTo>
                <a:lnTo>
                  <a:pt x="175149" y="164638"/>
                </a:lnTo>
                <a:lnTo>
                  <a:pt x="172618" y="147878"/>
                </a:lnTo>
                <a:lnTo>
                  <a:pt x="272732" y="147878"/>
                </a:lnTo>
                <a:lnTo>
                  <a:pt x="274306" y="140010"/>
                </a:lnTo>
                <a:lnTo>
                  <a:pt x="275589" y="132154"/>
                </a:lnTo>
                <a:lnTo>
                  <a:pt x="276454" y="124249"/>
                </a:lnTo>
                <a:lnTo>
                  <a:pt x="276521" y="122554"/>
                </a:lnTo>
                <a:lnTo>
                  <a:pt x="177215" y="122554"/>
                </a:lnTo>
                <a:lnTo>
                  <a:pt x="183320" y="108951"/>
                </a:lnTo>
                <a:lnTo>
                  <a:pt x="191442" y="98204"/>
                </a:lnTo>
                <a:lnTo>
                  <a:pt x="202522" y="91145"/>
                </a:lnTo>
                <a:lnTo>
                  <a:pt x="217500" y="88607"/>
                </a:lnTo>
                <a:lnTo>
                  <a:pt x="269904" y="88607"/>
                </a:lnTo>
                <a:lnTo>
                  <a:pt x="260608" y="75298"/>
                </a:lnTo>
                <a:lnTo>
                  <a:pt x="242079" y="65009"/>
                </a:lnTo>
                <a:lnTo>
                  <a:pt x="218071" y="61569"/>
                </a:lnTo>
                <a:close/>
              </a:path>
              <a:path w="1758950" h="211454">
                <a:moveTo>
                  <a:pt x="147307" y="14389"/>
                </a:moveTo>
                <a:lnTo>
                  <a:pt x="40855" y="14389"/>
                </a:lnTo>
                <a:lnTo>
                  <a:pt x="0" y="207721"/>
                </a:lnTo>
                <a:lnTo>
                  <a:pt x="39128" y="207721"/>
                </a:lnTo>
                <a:lnTo>
                  <a:pt x="56387" y="123126"/>
                </a:lnTo>
                <a:lnTo>
                  <a:pt x="121411" y="123126"/>
                </a:lnTo>
                <a:lnTo>
                  <a:pt x="127736" y="92633"/>
                </a:lnTo>
                <a:lnTo>
                  <a:pt x="62712" y="92633"/>
                </a:lnTo>
                <a:lnTo>
                  <a:pt x="73075" y="44881"/>
                </a:lnTo>
                <a:lnTo>
                  <a:pt x="140969" y="44881"/>
                </a:lnTo>
                <a:lnTo>
                  <a:pt x="147307" y="14389"/>
                </a:lnTo>
                <a:close/>
              </a:path>
              <a:path w="1758950" h="211454">
                <a:moveTo>
                  <a:pt x="255473" y="173761"/>
                </a:moveTo>
                <a:lnTo>
                  <a:pt x="244949" y="178070"/>
                </a:lnTo>
                <a:lnTo>
                  <a:pt x="234138" y="181333"/>
                </a:lnTo>
                <a:lnTo>
                  <a:pt x="223063" y="183401"/>
                </a:lnTo>
                <a:lnTo>
                  <a:pt x="211747" y="184124"/>
                </a:lnTo>
                <a:lnTo>
                  <a:pt x="253849" y="184124"/>
                </a:lnTo>
                <a:lnTo>
                  <a:pt x="255473" y="173761"/>
                </a:lnTo>
                <a:close/>
              </a:path>
              <a:path w="1758950" h="211454">
                <a:moveTo>
                  <a:pt x="269904" y="88607"/>
                </a:moveTo>
                <a:lnTo>
                  <a:pt x="217500" y="88607"/>
                </a:lnTo>
                <a:lnTo>
                  <a:pt x="227729" y="90241"/>
                </a:lnTo>
                <a:lnTo>
                  <a:pt x="235113" y="94976"/>
                </a:lnTo>
                <a:lnTo>
                  <a:pt x="239590" y="102570"/>
                </a:lnTo>
                <a:lnTo>
                  <a:pt x="241096" y="112775"/>
                </a:lnTo>
                <a:lnTo>
                  <a:pt x="241071" y="119240"/>
                </a:lnTo>
                <a:lnTo>
                  <a:pt x="240512" y="122554"/>
                </a:lnTo>
                <a:lnTo>
                  <a:pt x="276521" y="122554"/>
                </a:lnTo>
                <a:lnTo>
                  <a:pt x="276652" y="119240"/>
                </a:lnTo>
                <a:lnTo>
                  <a:pt x="276746" y="116090"/>
                </a:lnTo>
                <a:lnTo>
                  <a:pt x="272544" y="92387"/>
                </a:lnTo>
                <a:lnTo>
                  <a:pt x="269904" y="88607"/>
                </a:lnTo>
                <a:close/>
              </a:path>
              <a:path w="1758950" h="211454">
                <a:moveTo>
                  <a:pt x="669759" y="92062"/>
                </a:moveTo>
                <a:lnTo>
                  <a:pt x="632358" y="92062"/>
                </a:lnTo>
                <a:lnTo>
                  <a:pt x="621995" y="140398"/>
                </a:lnTo>
                <a:lnTo>
                  <a:pt x="620232" y="148840"/>
                </a:lnTo>
                <a:lnTo>
                  <a:pt x="618767" y="157184"/>
                </a:lnTo>
                <a:lnTo>
                  <a:pt x="617767" y="165476"/>
                </a:lnTo>
                <a:lnTo>
                  <a:pt x="617397" y="173761"/>
                </a:lnTo>
                <a:lnTo>
                  <a:pt x="620506" y="191172"/>
                </a:lnTo>
                <a:lnTo>
                  <a:pt x="629235" y="202744"/>
                </a:lnTo>
                <a:lnTo>
                  <a:pt x="642692" y="209174"/>
                </a:lnTo>
                <a:lnTo>
                  <a:pt x="659980" y="211162"/>
                </a:lnTo>
                <a:lnTo>
                  <a:pt x="666356" y="211162"/>
                </a:lnTo>
                <a:lnTo>
                  <a:pt x="673734" y="209092"/>
                </a:lnTo>
                <a:lnTo>
                  <a:pt x="680110" y="207721"/>
                </a:lnTo>
                <a:lnTo>
                  <a:pt x="685687" y="182397"/>
                </a:lnTo>
                <a:lnTo>
                  <a:pt x="660298" y="182397"/>
                </a:lnTo>
                <a:lnTo>
                  <a:pt x="654227" y="177190"/>
                </a:lnTo>
                <a:lnTo>
                  <a:pt x="654227" y="163068"/>
                </a:lnTo>
                <a:lnTo>
                  <a:pt x="655116" y="158089"/>
                </a:lnTo>
                <a:lnTo>
                  <a:pt x="655954" y="154774"/>
                </a:lnTo>
                <a:lnTo>
                  <a:pt x="669759" y="92062"/>
                </a:lnTo>
                <a:close/>
              </a:path>
              <a:path w="1758950" h="211454">
                <a:moveTo>
                  <a:pt x="789444" y="0"/>
                </a:moveTo>
                <a:lnTo>
                  <a:pt x="752614" y="0"/>
                </a:lnTo>
                <a:lnTo>
                  <a:pt x="708304" y="207721"/>
                </a:lnTo>
                <a:lnTo>
                  <a:pt x="745134" y="207721"/>
                </a:lnTo>
                <a:lnTo>
                  <a:pt x="760666" y="135788"/>
                </a:lnTo>
                <a:lnTo>
                  <a:pt x="765242" y="119685"/>
                </a:lnTo>
                <a:lnTo>
                  <a:pt x="772636" y="105060"/>
                </a:lnTo>
                <a:lnTo>
                  <a:pt x="783972" y="94436"/>
                </a:lnTo>
                <a:lnTo>
                  <a:pt x="800379" y="90335"/>
                </a:lnTo>
                <a:lnTo>
                  <a:pt x="856123" y="90335"/>
                </a:lnTo>
                <a:lnTo>
                  <a:pt x="855808" y="88492"/>
                </a:lnTo>
                <a:lnTo>
                  <a:pt x="849633" y="78828"/>
                </a:lnTo>
                <a:lnTo>
                  <a:pt x="771601" y="78828"/>
                </a:lnTo>
                <a:lnTo>
                  <a:pt x="789444" y="0"/>
                </a:lnTo>
                <a:close/>
              </a:path>
              <a:path w="1758950" h="211454">
                <a:moveTo>
                  <a:pt x="856123" y="90335"/>
                </a:moveTo>
                <a:lnTo>
                  <a:pt x="800379" y="90335"/>
                </a:lnTo>
                <a:lnTo>
                  <a:pt x="808539" y="91808"/>
                </a:lnTo>
                <a:lnTo>
                  <a:pt x="814901" y="95943"/>
                </a:lnTo>
                <a:lnTo>
                  <a:pt x="819035" y="102309"/>
                </a:lnTo>
                <a:lnTo>
                  <a:pt x="820508" y="110477"/>
                </a:lnTo>
                <a:lnTo>
                  <a:pt x="820151" y="118236"/>
                </a:lnTo>
                <a:lnTo>
                  <a:pt x="819219" y="125756"/>
                </a:lnTo>
                <a:lnTo>
                  <a:pt x="817926" y="133117"/>
                </a:lnTo>
                <a:lnTo>
                  <a:pt x="816482" y="140398"/>
                </a:lnTo>
                <a:lnTo>
                  <a:pt x="802678" y="207721"/>
                </a:lnTo>
                <a:lnTo>
                  <a:pt x="839495" y="207721"/>
                </a:lnTo>
                <a:lnTo>
                  <a:pt x="856001" y="131593"/>
                </a:lnTo>
                <a:lnTo>
                  <a:pt x="857494" y="123856"/>
                </a:lnTo>
                <a:lnTo>
                  <a:pt x="858620" y="115757"/>
                </a:lnTo>
                <a:lnTo>
                  <a:pt x="859066" y="107594"/>
                </a:lnTo>
                <a:lnTo>
                  <a:pt x="856123" y="90335"/>
                </a:lnTo>
                <a:close/>
              </a:path>
              <a:path w="1758950" h="211454">
                <a:moveTo>
                  <a:pt x="686447" y="178943"/>
                </a:moveTo>
                <a:lnTo>
                  <a:pt x="681723" y="180873"/>
                </a:lnTo>
                <a:lnTo>
                  <a:pt x="675258" y="182397"/>
                </a:lnTo>
                <a:lnTo>
                  <a:pt x="685687" y="182397"/>
                </a:lnTo>
                <a:lnTo>
                  <a:pt x="686447" y="178943"/>
                </a:lnTo>
                <a:close/>
              </a:path>
              <a:path w="1758950" h="211454">
                <a:moveTo>
                  <a:pt x="708888" y="65023"/>
                </a:moveTo>
                <a:lnTo>
                  <a:pt x="611644" y="65023"/>
                </a:lnTo>
                <a:lnTo>
                  <a:pt x="605891" y="92062"/>
                </a:lnTo>
                <a:lnTo>
                  <a:pt x="703135" y="92062"/>
                </a:lnTo>
                <a:lnTo>
                  <a:pt x="708888" y="65023"/>
                </a:lnTo>
                <a:close/>
              </a:path>
              <a:path w="1758950" h="211454">
                <a:moveTo>
                  <a:pt x="813028" y="61569"/>
                </a:moveTo>
                <a:lnTo>
                  <a:pt x="801312" y="62939"/>
                </a:lnTo>
                <a:lnTo>
                  <a:pt x="790428" y="66660"/>
                </a:lnTo>
                <a:lnTo>
                  <a:pt x="780631" y="72151"/>
                </a:lnTo>
                <a:lnTo>
                  <a:pt x="772172" y="78828"/>
                </a:lnTo>
                <a:lnTo>
                  <a:pt x="849633" y="78828"/>
                </a:lnTo>
                <a:lnTo>
                  <a:pt x="846543" y="73994"/>
                </a:lnTo>
                <a:lnTo>
                  <a:pt x="832030" y="64790"/>
                </a:lnTo>
                <a:lnTo>
                  <a:pt x="813028" y="61569"/>
                </a:lnTo>
                <a:close/>
              </a:path>
              <a:path w="1758950" h="211454">
                <a:moveTo>
                  <a:pt x="684720" y="22440"/>
                </a:moveTo>
                <a:lnTo>
                  <a:pt x="645020" y="35674"/>
                </a:lnTo>
                <a:lnTo>
                  <a:pt x="638111" y="65023"/>
                </a:lnTo>
                <a:lnTo>
                  <a:pt x="675512" y="65023"/>
                </a:lnTo>
                <a:lnTo>
                  <a:pt x="684720" y="22440"/>
                </a:lnTo>
                <a:close/>
              </a:path>
              <a:path w="1758950" h="211454">
                <a:moveTo>
                  <a:pt x="524179" y="0"/>
                </a:moveTo>
                <a:lnTo>
                  <a:pt x="486778" y="0"/>
                </a:lnTo>
                <a:lnTo>
                  <a:pt x="443052" y="207721"/>
                </a:lnTo>
                <a:lnTo>
                  <a:pt x="479882" y="207721"/>
                </a:lnTo>
                <a:lnTo>
                  <a:pt x="524179" y="0"/>
                </a:lnTo>
                <a:close/>
              </a:path>
            </a:pathLst>
          </a:custGeom>
          <a:solidFill>
            <a:srgbClr val="373A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7532" y="0"/>
            <a:ext cx="13088467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3760" marR="508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АВТОМАТИЗАЦИЯ </a:t>
            </a:r>
            <a:r>
              <a:rPr spc="15" dirty="0"/>
              <a:t>СКЛАДА  </a:t>
            </a:r>
            <a:r>
              <a:rPr spc="-20" dirty="0"/>
              <a:t>МАГАЗИНА</a:t>
            </a:r>
            <a:r>
              <a:rPr spc="-175" dirty="0"/>
              <a:t> </a:t>
            </a:r>
            <a:r>
              <a:rPr spc="-340" dirty="0"/>
              <a:t>SVETELEKTRO.NET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4727" y="3835425"/>
            <a:ext cx="9442273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Arial"/>
                <a:cs typeface="Arial"/>
              </a:rPr>
              <a:t>Основные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проблемы: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30810" indent="-118110">
              <a:lnSpc>
                <a:spcPct val="100000"/>
              </a:lnSpc>
              <a:buChar char="•"/>
              <a:tabLst>
                <a:tab pos="131445" algn="l"/>
              </a:tabLst>
            </a:pPr>
            <a:r>
              <a:rPr spc="-35" dirty="0">
                <a:latin typeface="Arial"/>
                <a:cs typeface="Arial"/>
              </a:rPr>
              <a:t>Переезд на новый</a:t>
            </a:r>
            <a:r>
              <a:rPr spc="-14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склад</a:t>
            </a:r>
            <a:endParaRPr dirty="0">
              <a:latin typeface="Arial"/>
              <a:cs typeface="Arial"/>
            </a:endParaRPr>
          </a:p>
          <a:p>
            <a:pPr marL="130810" indent="-118110">
              <a:lnSpc>
                <a:spcPct val="100000"/>
              </a:lnSpc>
              <a:spcBef>
                <a:spcPts val="160"/>
              </a:spcBef>
              <a:buChar char="•"/>
              <a:tabLst>
                <a:tab pos="131445" algn="l"/>
              </a:tabLst>
            </a:pPr>
            <a:r>
              <a:rPr spc="-35" dirty="0">
                <a:latin typeface="Arial"/>
                <a:cs typeface="Arial"/>
              </a:rPr>
              <a:t>Большая </a:t>
            </a:r>
            <a:r>
              <a:rPr spc="-25" dirty="0">
                <a:latin typeface="Arial"/>
                <a:cs typeface="Arial"/>
              </a:rPr>
              <a:t>номенклатура, </a:t>
            </a:r>
            <a:r>
              <a:rPr spc="-5" dirty="0">
                <a:latin typeface="Arial"/>
                <a:cs typeface="Arial"/>
              </a:rPr>
              <a:t>низкоквалифицированные </a:t>
            </a:r>
            <a:r>
              <a:rPr spc="-20" dirty="0">
                <a:latin typeface="Arial"/>
                <a:cs typeface="Arial"/>
              </a:rPr>
              <a:t>кладовщики, </a:t>
            </a:r>
            <a:r>
              <a:rPr spc="20" dirty="0">
                <a:latin typeface="Arial"/>
                <a:cs typeface="Arial"/>
              </a:rPr>
              <a:t>много </a:t>
            </a:r>
            <a:r>
              <a:rPr spc="-5" dirty="0">
                <a:latin typeface="Arial"/>
                <a:cs typeface="Arial"/>
              </a:rPr>
              <a:t>мелких</a:t>
            </a:r>
            <a:r>
              <a:rPr spc="-245" dirty="0">
                <a:latin typeface="Arial"/>
                <a:cs typeface="Arial"/>
              </a:rPr>
              <a:t> </a:t>
            </a:r>
            <a:r>
              <a:rPr spc="-45" dirty="0">
                <a:latin typeface="Arial"/>
                <a:cs typeface="Arial"/>
              </a:rPr>
              <a:t>деталей</a:t>
            </a:r>
            <a:endParaRPr dirty="0">
              <a:latin typeface="Arial"/>
              <a:cs typeface="Arial"/>
            </a:endParaRPr>
          </a:p>
          <a:p>
            <a:pPr marL="130810" indent="-118110">
              <a:lnSpc>
                <a:spcPct val="100000"/>
              </a:lnSpc>
              <a:spcBef>
                <a:spcPts val="160"/>
              </a:spcBef>
              <a:buChar char="•"/>
              <a:tabLst>
                <a:tab pos="131445" algn="l"/>
              </a:tabLst>
            </a:pPr>
            <a:r>
              <a:rPr spc="-25" dirty="0">
                <a:latin typeface="Arial"/>
                <a:cs typeface="Arial"/>
              </a:rPr>
              <a:t>Требуется </a:t>
            </a:r>
            <a:r>
              <a:rPr spc="-40" dirty="0">
                <a:latin typeface="Arial"/>
                <a:cs typeface="Arial"/>
              </a:rPr>
              <a:t>серийный </a:t>
            </a:r>
            <a:r>
              <a:rPr spc="-5" dirty="0">
                <a:latin typeface="Arial"/>
                <a:cs typeface="Arial"/>
              </a:rPr>
              <a:t>учет </a:t>
            </a:r>
            <a:r>
              <a:rPr spc="-20" dirty="0">
                <a:latin typeface="Arial"/>
                <a:cs typeface="Arial"/>
              </a:rPr>
              <a:t>некоторых </a:t>
            </a:r>
            <a:r>
              <a:rPr spc="-15" dirty="0">
                <a:latin typeface="Arial"/>
                <a:cs typeface="Arial"/>
              </a:rPr>
              <a:t>видов</a:t>
            </a:r>
            <a:r>
              <a:rPr spc="-25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номенклатуры</a:t>
            </a:r>
            <a:endParaRPr dirty="0">
              <a:latin typeface="Arial"/>
              <a:cs typeface="Arial"/>
            </a:endParaRPr>
          </a:p>
          <a:p>
            <a:pPr marL="130810" indent="-118110">
              <a:lnSpc>
                <a:spcPct val="100000"/>
              </a:lnSpc>
              <a:spcBef>
                <a:spcPts val="160"/>
              </a:spcBef>
              <a:buChar char="•"/>
              <a:tabLst>
                <a:tab pos="131445" algn="l"/>
              </a:tabLst>
            </a:pPr>
            <a:r>
              <a:rPr spc="-55" dirty="0">
                <a:latin typeface="Arial"/>
                <a:cs typeface="Arial"/>
              </a:rPr>
              <a:t>Адресное </a:t>
            </a:r>
            <a:r>
              <a:rPr spc="-40" dirty="0">
                <a:latin typeface="Arial"/>
                <a:cs typeface="Arial"/>
              </a:rPr>
              <a:t>хранение </a:t>
            </a:r>
            <a:r>
              <a:rPr spc="25" dirty="0">
                <a:latin typeface="Arial"/>
                <a:cs typeface="Arial"/>
              </a:rPr>
              <a:t>в </a:t>
            </a:r>
            <a:r>
              <a:rPr dirty="0">
                <a:latin typeface="Arial"/>
                <a:cs typeface="Arial"/>
              </a:rPr>
              <a:t>справочном</a:t>
            </a:r>
            <a:r>
              <a:rPr spc="-21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виде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35" dirty="0">
                <a:latin typeface="Arial"/>
                <a:cs typeface="Arial"/>
              </a:rPr>
              <a:t>Автоматизированные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операции: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30810" indent="-118110">
              <a:lnSpc>
                <a:spcPct val="100000"/>
              </a:lnSpc>
              <a:buChar char="•"/>
              <a:tabLst>
                <a:tab pos="131445" algn="l"/>
              </a:tabLst>
            </a:pPr>
            <a:r>
              <a:rPr spc="25" dirty="0">
                <a:latin typeface="Arial"/>
                <a:cs typeface="Arial"/>
              </a:rPr>
              <a:t>Приемка/отгрузка</a:t>
            </a:r>
            <a:endParaRPr dirty="0">
              <a:latin typeface="Arial"/>
              <a:cs typeface="Arial"/>
            </a:endParaRPr>
          </a:p>
          <a:p>
            <a:pPr marL="130810" indent="-118110">
              <a:lnSpc>
                <a:spcPct val="100000"/>
              </a:lnSpc>
              <a:spcBef>
                <a:spcPts val="160"/>
              </a:spcBef>
              <a:buChar char="•"/>
              <a:tabLst>
                <a:tab pos="131445" algn="l"/>
              </a:tabLst>
            </a:pPr>
            <a:r>
              <a:rPr spc="-15" dirty="0">
                <a:latin typeface="Arial"/>
                <a:cs typeface="Arial"/>
              </a:rPr>
              <a:t>Отбор/размещение</a:t>
            </a:r>
            <a:endParaRPr dirty="0">
              <a:latin typeface="Arial"/>
              <a:cs typeface="Arial"/>
            </a:endParaRPr>
          </a:p>
          <a:p>
            <a:pPr marL="130810" indent="-118110">
              <a:lnSpc>
                <a:spcPct val="100000"/>
              </a:lnSpc>
              <a:spcBef>
                <a:spcPts val="160"/>
              </a:spcBef>
              <a:buChar char="•"/>
              <a:tabLst>
                <a:tab pos="131445" algn="l"/>
              </a:tabLst>
            </a:pPr>
            <a:r>
              <a:rPr spc="-55" dirty="0">
                <a:latin typeface="Arial"/>
                <a:cs typeface="Arial"/>
              </a:rPr>
              <a:t>Перемещение</a:t>
            </a:r>
            <a:endParaRPr dirty="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spcBef>
                <a:spcPts val="160"/>
              </a:spcBef>
              <a:buChar char="•"/>
              <a:tabLst>
                <a:tab pos="182880" algn="l"/>
              </a:tabLst>
            </a:pPr>
            <a:r>
              <a:rPr spc="-5" dirty="0">
                <a:latin typeface="Arial"/>
                <a:cs typeface="Arial"/>
              </a:rPr>
              <a:t>Инвентаризация</a:t>
            </a:r>
            <a:endParaRPr dirty="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spcBef>
                <a:spcPts val="160"/>
              </a:spcBef>
              <a:buChar char="•"/>
              <a:tabLst>
                <a:tab pos="182880" algn="l"/>
              </a:tabLst>
            </a:pPr>
            <a:r>
              <a:rPr spc="-35" dirty="0">
                <a:latin typeface="Arial"/>
                <a:cs typeface="Arial"/>
              </a:rPr>
              <a:t>Размещение </a:t>
            </a:r>
            <a:r>
              <a:rPr spc="-5" dirty="0">
                <a:latin typeface="Arial"/>
                <a:cs typeface="Arial"/>
              </a:rPr>
              <a:t>готовых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45" dirty="0">
                <a:latin typeface="Arial"/>
                <a:cs typeface="Arial"/>
              </a:rPr>
              <a:t>заказов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4053" y="0"/>
            <a:ext cx="12321933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394" y="1212316"/>
            <a:ext cx="110629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ПРОЕКТ </a:t>
            </a:r>
            <a:r>
              <a:rPr spc="-330" dirty="0"/>
              <a:t>ПО </a:t>
            </a:r>
            <a:r>
              <a:rPr spc="-100" dirty="0"/>
              <a:t>АВТОМАТИЗАЦИИ  </a:t>
            </a:r>
            <a:r>
              <a:rPr lang="ru-RU" spc="-375" dirty="0" err="1" smtClean="0"/>
              <a:t>Промсервис</a:t>
            </a:r>
            <a:r>
              <a:rPr lang="ru-RU" spc="-375" dirty="0" smtClean="0"/>
              <a:t> </a:t>
            </a:r>
            <a:r>
              <a:rPr spc="-254" dirty="0" smtClean="0"/>
              <a:t>ФСИН</a:t>
            </a:r>
            <a:r>
              <a:rPr spc="20" dirty="0" smtClean="0"/>
              <a:t> </a:t>
            </a:r>
            <a:r>
              <a:rPr spc="-220" dirty="0"/>
              <a:t>РФ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7303" y="3813936"/>
            <a:ext cx="7128509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1700" spc="-25" dirty="0">
                <a:latin typeface="Arial"/>
                <a:cs typeface="Arial"/>
              </a:rPr>
              <a:t>Задачей </a:t>
            </a:r>
            <a:r>
              <a:rPr sz="1700" spc="-30" dirty="0">
                <a:latin typeface="Arial"/>
                <a:cs typeface="Arial"/>
              </a:rPr>
              <a:t>ФГУП </a:t>
            </a:r>
            <a:r>
              <a:rPr sz="1700" spc="-25" dirty="0">
                <a:latin typeface="Arial"/>
                <a:cs typeface="Arial"/>
              </a:rPr>
              <a:t>"Промсервис" </a:t>
            </a:r>
            <a:r>
              <a:rPr sz="1700" spc="-80" dirty="0">
                <a:latin typeface="Arial"/>
                <a:cs typeface="Arial"/>
              </a:rPr>
              <a:t>ФСИН </a:t>
            </a:r>
            <a:r>
              <a:rPr sz="1700" spc="-25" dirty="0">
                <a:latin typeface="Arial"/>
                <a:cs typeface="Arial"/>
              </a:rPr>
              <a:t>России </a:t>
            </a:r>
            <a:r>
              <a:rPr sz="1700" spc="-10" dirty="0">
                <a:latin typeface="Arial"/>
                <a:cs typeface="Arial"/>
              </a:rPr>
              <a:t>является </a:t>
            </a:r>
            <a:r>
              <a:rPr sz="1700" spc="-35" dirty="0">
                <a:latin typeface="Arial"/>
                <a:cs typeface="Arial"/>
              </a:rPr>
              <a:t>обеспечение  </a:t>
            </a:r>
            <a:r>
              <a:rPr sz="1700" dirty="0">
                <a:latin typeface="Arial"/>
                <a:cs typeface="Arial"/>
              </a:rPr>
              <a:t>продуктами </a:t>
            </a:r>
            <a:r>
              <a:rPr sz="1700" spc="-10" dirty="0">
                <a:latin typeface="Arial"/>
                <a:cs typeface="Arial"/>
              </a:rPr>
              <a:t>питания </a:t>
            </a:r>
            <a:r>
              <a:rPr sz="1700" spc="-20" dirty="0">
                <a:latin typeface="Arial"/>
                <a:cs typeface="Arial"/>
              </a:rPr>
              <a:t>и предметами первой необходимости </a:t>
            </a:r>
            <a:r>
              <a:rPr sz="1700" spc="-15" dirty="0">
                <a:latin typeface="Arial"/>
                <a:cs typeface="Arial"/>
              </a:rPr>
              <a:t>прав  </a:t>
            </a:r>
            <a:r>
              <a:rPr sz="1700" spc="-35" dirty="0">
                <a:latin typeface="Arial"/>
                <a:cs typeface="Arial"/>
              </a:rPr>
              <a:t>осужденных </a:t>
            </a:r>
            <a:r>
              <a:rPr sz="1700" spc="-20" dirty="0">
                <a:latin typeface="Arial"/>
                <a:cs typeface="Arial"/>
              </a:rPr>
              <a:t>и </a:t>
            </a:r>
            <a:r>
              <a:rPr sz="1700" spc="-70" dirty="0">
                <a:latin typeface="Arial"/>
                <a:cs typeface="Arial"/>
              </a:rPr>
              <a:t>лиц, </a:t>
            </a:r>
            <a:r>
              <a:rPr sz="1700" spc="-35" dirty="0">
                <a:latin typeface="Arial"/>
                <a:cs typeface="Arial"/>
              </a:rPr>
              <a:t>находящихся </a:t>
            </a:r>
            <a:r>
              <a:rPr sz="1700" spc="-30" dirty="0">
                <a:latin typeface="Arial"/>
                <a:cs typeface="Arial"/>
              </a:rPr>
              <a:t>под </a:t>
            </a:r>
            <a:r>
              <a:rPr sz="1700" spc="-20" dirty="0">
                <a:latin typeface="Arial"/>
                <a:cs typeface="Arial"/>
              </a:rPr>
              <a:t>стражей, </a:t>
            </a:r>
            <a:r>
              <a:rPr sz="1700" dirty="0">
                <a:latin typeface="Arial"/>
                <a:cs typeface="Arial"/>
              </a:rPr>
              <a:t>через </a:t>
            </a:r>
            <a:r>
              <a:rPr sz="1700" spc="5" dirty="0">
                <a:latin typeface="Arial"/>
                <a:cs typeface="Arial"/>
              </a:rPr>
              <a:t>магазины</a:t>
            </a:r>
            <a:r>
              <a:rPr sz="1700" spc="-3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регионов  </a:t>
            </a:r>
            <a:r>
              <a:rPr sz="1700" spc="-45" dirty="0">
                <a:latin typeface="Arial"/>
                <a:cs typeface="Arial"/>
              </a:rPr>
              <a:t>страны, </a:t>
            </a:r>
            <a:r>
              <a:rPr sz="1700" spc="-20" dirty="0">
                <a:latin typeface="Arial"/>
                <a:cs typeface="Arial"/>
              </a:rPr>
              <a:t>закрепленных </a:t>
            </a:r>
            <a:r>
              <a:rPr sz="1700" spc="50" dirty="0">
                <a:latin typeface="Arial"/>
                <a:cs typeface="Arial"/>
              </a:rPr>
              <a:t>за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предприятием.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20" dirty="0">
                <a:latin typeface="Arial"/>
                <a:cs typeface="Arial"/>
              </a:rPr>
              <a:t>Задача: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45" dirty="0">
                <a:latin typeface="Arial"/>
                <a:cs typeface="Arial"/>
              </a:rPr>
              <a:t>Проведение </a:t>
            </a:r>
            <a:r>
              <a:rPr sz="1700" spc="-15" dirty="0">
                <a:latin typeface="Arial"/>
                <a:cs typeface="Arial"/>
              </a:rPr>
              <a:t>инвентаризации </a:t>
            </a:r>
            <a:r>
              <a:rPr sz="1700" spc="25" dirty="0">
                <a:latin typeface="Arial"/>
                <a:cs typeface="Arial"/>
              </a:rPr>
              <a:t>в </a:t>
            </a:r>
            <a:r>
              <a:rPr sz="1700" spc="10" dirty="0">
                <a:latin typeface="Arial"/>
                <a:cs typeface="Arial"/>
              </a:rPr>
              <a:t>магазинах</a:t>
            </a:r>
            <a:r>
              <a:rPr sz="1700" spc="-2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предприятия.</a:t>
            </a:r>
            <a:endParaRPr sz="1700">
              <a:latin typeface="Arial"/>
              <a:cs typeface="Arial"/>
            </a:endParaRPr>
          </a:p>
          <a:p>
            <a:pPr marL="12700" marR="2586990">
              <a:lnSpc>
                <a:spcPct val="107800"/>
              </a:lnSpc>
            </a:pPr>
            <a:r>
              <a:rPr sz="1700" spc="-30" dirty="0">
                <a:latin typeface="Arial"/>
                <a:cs typeface="Arial"/>
              </a:rPr>
              <a:t>Первая </a:t>
            </a:r>
            <a:r>
              <a:rPr sz="1700" spc="-35" dirty="0">
                <a:latin typeface="Arial"/>
                <a:cs typeface="Arial"/>
              </a:rPr>
              <a:t>очередь </a:t>
            </a:r>
            <a:r>
              <a:rPr sz="1700" spc="225" dirty="0">
                <a:latin typeface="Arial"/>
                <a:cs typeface="Arial"/>
              </a:rPr>
              <a:t>–</a:t>
            </a:r>
            <a:r>
              <a:rPr sz="1700" spc="-26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оборудовано </a:t>
            </a:r>
            <a:r>
              <a:rPr sz="1700" spc="-20" dirty="0">
                <a:latin typeface="Arial"/>
                <a:cs typeface="Arial"/>
              </a:rPr>
              <a:t>20 </a:t>
            </a:r>
            <a:r>
              <a:rPr sz="1700" spc="20" dirty="0">
                <a:latin typeface="Arial"/>
                <a:cs typeface="Arial"/>
              </a:rPr>
              <a:t>магазинов  </a:t>
            </a:r>
            <a:r>
              <a:rPr sz="1700" spc="-15" dirty="0">
                <a:latin typeface="Arial"/>
                <a:cs typeface="Arial"/>
              </a:rPr>
              <a:t>при </a:t>
            </a:r>
            <a:r>
              <a:rPr sz="1700" spc="20" dirty="0">
                <a:latin typeface="Arial"/>
                <a:cs typeface="Arial"/>
              </a:rPr>
              <a:t>тюрьмах </a:t>
            </a:r>
            <a:r>
              <a:rPr sz="1700" spc="-5" dirty="0">
                <a:latin typeface="Arial"/>
                <a:cs typeface="Arial"/>
              </a:rPr>
              <a:t>по </a:t>
            </a:r>
            <a:r>
              <a:rPr sz="1700" spc="-20" dirty="0">
                <a:latin typeface="Arial"/>
                <a:cs typeface="Arial"/>
              </a:rPr>
              <a:t>всей</a:t>
            </a:r>
            <a:r>
              <a:rPr sz="1700" spc="-29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России.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Внедрено: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20" dirty="0">
                <a:latin typeface="Arial"/>
                <a:cs typeface="Arial"/>
              </a:rPr>
              <a:t>27 </a:t>
            </a:r>
            <a:r>
              <a:rPr sz="1700" spc="20" dirty="0">
                <a:latin typeface="Arial"/>
                <a:cs typeface="Arial"/>
              </a:rPr>
              <a:t>комплектов </a:t>
            </a:r>
            <a:r>
              <a:rPr sz="1700" spc="-40" dirty="0">
                <a:latin typeface="Arial"/>
                <a:cs typeface="Arial"/>
              </a:rPr>
              <a:t>ТСД </a:t>
            </a:r>
            <a:r>
              <a:rPr sz="1700" spc="10" dirty="0">
                <a:latin typeface="Arial"/>
                <a:cs typeface="Arial"/>
              </a:rPr>
              <a:t>с </a:t>
            </a:r>
            <a:r>
              <a:rPr sz="1700" spc="15" dirty="0">
                <a:latin typeface="Arial"/>
                <a:cs typeface="Arial"/>
              </a:rPr>
              <a:t>Магазин</a:t>
            </a:r>
            <a:r>
              <a:rPr sz="1700" spc="-31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15.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700" spc="-40" dirty="0">
                <a:latin typeface="Arial"/>
                <a:cs typeface="Arial"/>
              </a:rPr>
              <a:t>Ведется </a:t>
            </a:r>
            <a:r>
              <a:rPr sz="1700" spc="-20" dirty="0">
                <a:latin typeface="Arial"/>
                <a:cs typeface="Arial"/>
              </a:rPr>
              <a:t>работа </a:t>
            </a:r>
            <a:r>
              <a:rPr sz="1700" spc="-45" dirty="0">
                <a:latin typeface="Arial"/>
                <a:cs typeface="Arial"/>
              </a:rPr>
              <a:t>над </a:t>
            </a:r>
            <a:r>
              <a:rPr sz="1700" dirty="0">
                <a:latin typeface="Arial"/>
                <a:cs typeface="Arial"/>
              </a:rPr>
              <a:t>второй </a:t>
            </a:r>
            <a:r>
              <a:rPr sz="1700" spc="-20" dirty="0">
                <a:latin typeface="Arial"/>
                <a:cs typeface="Arial"/>
              </a:rPr>
              <a:t>очередью</a:t>
            </a:r>
            <a:r>
              <a:rPr sz="1700" spc="-2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поставки.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99850" y="2922707"/>
            <a:ext cx="5094681" cy="4064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8563" y="2922707"/>
            <a:ext cx="4843437" cy="4093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8292826" y="2935871"/>
            <a:ext cx="5069827" cy="4066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3391" y="1212316"/>
            <a:ext cx="109137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НАШИ </a:t>
            </a:r>
            <a:r>
              <a:rPr spc="-170" dirty="0"/>
              <a:t>ЛЮБИМЫЕ</a:t>
            </a:r>
            <a:r>
              <a:rPr spc="-480" dirty="0"/>
              <a:t> </a:t>
            </a:r>
            <a:r>
              <a:rPr spc="-55" dirty="0"/>
              <a:t>ПРОДУКТЫ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97274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2963" y="2641194"/>
            <a:ext cx="2512618" cy="6527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150" b="1" spc="-30" dirty="0">
                <a:solidFill>
                  <a:srgbClr val="000000"/>
                </a:solidFill>
              </a:rPr>
              <a:t>Спасибо!</a:t>
            </a:r>
            <a:endParaRPr sz="4150" b="1" dirty="0"/>
          </a:p>
        </p:txBody>
      </p:sp>
      <p:sp>
        <p:nvSpPr>
          <p:cNvPr id="4" name="object 4"/>
          <p:cNvSpPr txBox="1"/>
          <p:nvPr/>
        </p:nvSpPr>
        <p:spPr>
          <a:xfrm>
            <a:off x="5385749" y="3473885"/>
            <a:ext cx="5567045" cy="2247282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188720">
              <a:lnSpc>
                <a:spcPct val="100000"/>
              </a:lnSpc>
              <a:spcBef>
                <a:spcPts val="1035"/>
              </a:spcBef>
            </a:pPr>
            <a:r>
              <a:rPr sz="3050" b="1" spc="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Эдуард</a:t>
            </a:r>
            <a:r>
              <a:rPr sz="3050" b="1" spc="-9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3050" b="1" spc="1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Рафиков</a:t>
            </a:r>
            <a:endParaRPr sz="305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530350">
              <a:lnSpc>
                <a:spcPct val="100000"/>
              </a:lnSpc>
              <a:spcBef>
                <a:spcPts val="645"/>
              </a:spcBef>
            </a:pPr>
            <a:r>
              <a:rPr lang="ru-RU" sz="2050" spc="35" dirty="0" smtClean="0">
                <a:latin typeface="Arial"/>
                <a:cs typeface="Arial"/>
              </a:rPr>
              <a:t> </a:t>
            </a:r>
            <a:r>
              <a:rPr sz="2050" spc="35" dirty="0" err="1" smtClean="0">
                <a:latin typeface="Arial"/>
                <a:cs typeface="Arial"/>
              </a:rPr>
              <a:t>менеджер</a:t>
            </a:r>
            <a:r>
              <a:rPr sz="2050" spc="-60" dirty="0" smtClean="0">
                <a:latin typeface="Arial"/>
                <a:cs typeface="Arial"/>
              </a:rPr>
              <a:t> </a:t>
            </a:r>
            <a:r>
              <a:rPr sz="2050" spc="70" dirty="0" err="1" smtClean="0">
                <a:latin typeface="Arial"/>
                <a:cs typeface="Arial"/>
              </a:rPr>
              <a:t>проектов</a:t>
            </a:r>
            <a:endParaRPr sz="22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1499"/>
              </a:lnSpc>
              <a:spcBef>
                <a:spcPts val="2380"/>
              </a:spcBef>
            </a:pPr>
            <a:r>
              <a:rPr sz="2050" spc="-5" dirty="0" smtClean="0">
                <a:latin typeface="Arial"/>
                <a:cs typeface="Arial"/>
              </a:rPr>
              <a:t>Интер </a:t>
            </a:r>
            <a:r>
              <a:rPr sz="2050" spc="55" dirty="0">
                <a:latin typeface="Arial"/>
                <a:cs typeface="Arial"/>
              </a:rPr>
              <a:t>АйДи </a:t>
            </a:r>
            <a:r>
              <a:rPr sz="2050" spc="254" dirty="0">
                <a:latin typeface="Arial"/>
                <a:cs typeface="Arial"/>
              </a:rPr>
              <a:t>-</a:t>
            </a:r>
            <a:r>
              <a:rPr sz="2050" spc="-215" dirty="0">
                <a:latin typeface="Arial"/>
                <a:cs typeface="Arial"/>
              </a:rPr>
              <a:t> </a:t>
            </a:r>
            <a:r>
              <a:rPr sz="2050" spc="40" dirty="0" err="1">
                <a:latin typeface="Arial"/>
                <a:cs typeface="Arial"/>
              </a:rPr>
              <a:t>Системный</a:t>
            </a:r>
            <a:r>
              <a:rPr sz="2050" spc="40" dirty="0">
                <a:latin typeface="Arial"/>
                <a:cs typeface="Arial"/>
              </a:rPr>
              <a:t> </a:t>
            </a:r>
            <a:r>
              <a:rPr sz="2050" spc="20" dirty="0" err="1" smtClean="0">
                <a:latin typeface="Arial"/>
                <a:cs typeface="Arial"/>
              </a:rPr>
              <a:t>Интегратор</a:t>
            </a:r>
            <a:endParaRPr lang="ru-RU" sz="2050" spc="2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01499"/>
              </a:lnSpc>
              <a:spcBef>
                <a:spcPts val="2380"/>
              </a:spcBef>
            </a:pPr>
            <a:r>
              <a:rPr sz="2050" spc="-5" dirty="0" smtClean="0">
                <a:latin typeface="Arial"/>
                <a:cs typeface="Arial"/>
              </a:rPr>
              <a:t>г</a:t>
            </a:r>
            <a:r>
              <a:rPr sz="2050" spc="-5" dirty="0">
                <a:latin typeface="Arial"/>
                <a:cs typeface="Arial"/>
              </a:rPr>
              <a:t>. </a:t>
            </a:r>
            <a:r>
              <a:rPr sz="2050" spc="60" dirty="0">
                <a:latin typeface="Arial"/>
                <a:cs typeface="Arial"/>
              </a:rPr>
              <a:t>Москва,</a:t>
            </a:r>
            <a:r>
              <a:rPr sz="2050" spc="-114" dirty="0">
                <a:latin typeface="Arial"/>
                <a:cs typeface="Arial"/>
              </a:rPr>
              <a:t> </a:t>
            </a:r>
            <a:r>
              <a:rPr sz="2050" spc="30" dirty="0">
                <a:latin typeface="Arial"/>
                <a:cs typeface="Arial"/>
              </a:rPr>
              <a:t>2018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6193" y="6883328"/>
            <a:ext cx="228282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299"/>
              </a:lnSpc>
              <a:spcBef>
                <a:spcPts val="100"/>
              </a:spcBef>
            </a:pPr>
            <a:r>
              <a:rPr sz="2650" spc="25" dirty="0">
                <a:solidFill>
                  <a:srgbClr val="313A4E"/>
                </a:solidFill>
                <a:latin typeface="Arial"/>
                <a:cs typeface="Arial"/>
                <a:hlinkClick r:id="rId3"/>
              </a:rPr>
              <a:t>info@interid.ru </a:t>
            </a:r>
            <a:r>
              <a:rPr sz="2650" spc="25" dirty="0">
                <a:solidFill>
                  <a:srgbClr val="313A4E"/>
                </a:solidFill>
                <a:latin typeface="Arial"/>
                <a:cs typeface="Arial"/>
              </a:rPr>
              <a:t> </a:t>
            </a:r>
            <a:r>
              <a:rPr sz="2650" spc="45" dirty="0">
                <a:solidFill>
                  <a:srgbClr val="313A4E"/>
                </a:solidFill>
                <a:latin typeface="Arial"/>
                <a:cs typeface="Arial"/>
                <a:hlinkClick r:id="rId4"/>
              </a:rPr>
              <a:t>www.interid.ru</a:t>
            </a:r>
            <a:endParaRPr sz="2650">
              <a:latin typeface="Arial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5721167"/>
            <a:ext cx="3041326" cy="116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3A4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421</Words>
  <Application>Microsoft Office PowerPoint</Application>
  <PresentationFormat>Произвольный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КРАТКО О НАС</vt:lpstr>
      <vt:lpstr>ПОСТАВЛЯЕМОЕ ОБОРУДОВАНИЕ</vt:lpstr>
      <vt:lpstr>ПРОЕКТЫ ПО СКС</vt:lpstr>
      <vt:lpstr>КЛЕВЕРЕНС И INTER ID НАИБОЛЕЕ  ЗНАЧИМЫЕ ПРОЕКТЫ ЗА 2017 ГОД</vt:lpstr>
      <vt:lpstr>АВТОМАТИЗАЦИЯ СКЛАДА  МАГАЗИНА SVETELEKTRO.NET</vt:lpstr>
      <vt:lpstr>ПРОЕКТ ПО АВТОМАТИЗАЦИИ  Промсервис ФСИН РФ</vt:lpstr>
      <vt:lpstr>НАШИ ЛЮБИМЫЕ ПРОДУКТЫ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ID presentation копия</dc:title>
  <cp:lastModifiedBy>Эдуард Рафиков</cp:lastModifiedBy>
  <cp:revision>5</cp:revision>
  <dcterms:created xsi:type="dcterms:W3CDTF">2018-05-23T18:00:36Z</dcterms:created>
  <dcterms:modified xsi:type="dcterms:W3CDTF">2018-05-23T18:39:11Z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2018-05-23T00:00:00Z</vt:filetime>
  </property>
  <property fmtid="{D5CDD505-2E9C-101B-9397-08002B2CF9AE}" pid="3" name="Creator">
    <vt:lpwstr>Adobe Illustrator CC (Windows)</vt:lpwstr>
  </property>
  <property fmtid="{D5CDD505-2E9C-101B-9397-08002B2CF9AE}" pid="4" name="LastSaved">
    <vt:filetime>2018-05-23T00:00:00Z</vt:filetime>
  </property>
</Properties>
</file>